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315" r:id="rId4"/>
    <p:sldId id="272" r:id="rId5"/>
    <p:sldId id="274" r:id="rId6"/>
    <p:sldId id="288" r:id="rId7"/>
    <p:sldId id="316" r:id="rId8"/>
    <p:sldId id="317" r:id="rId9"/>
    <p:sldId id="318" r:id="rId10"/>
    <p:sldId id="328" r:id="rId11"/>
    <p:sldId id="329" r:id="rId12"/>
    <p:sldId id="320" r:id="rId13"/>
    <p:sldId id="321" r:id="rId14"/>
    <p:sldId id="264" r:id="rId15"/>
    <p:sldId id="289" r:id="rId16"/>
    <p:sldId id="290" r:id="rId17"/>
    <p:sldId id="325" r:id="rId18"/>
    <p:sldId id="326" r:id="rId19"/>
    <p:sldId id="310" r:id="rId20"/>
    <p:sldId id="311" r:id="rId21"/>
    <p:sldId id="313" r:id="rId22"/>
    <p:sldId id="265" r:id="rId23"/>
    <p:sldId id="312" r:id="rId24"/>
    <p:sldId id="260" r:id="rId2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p:cViewPr>
        <p:scale>
          <a:sx n="78" d="100"/>
          <a:sy n="78" d="100"/>
        </p:scale>
        <p:origin x="-1740"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347B8F2C-6287-4106-8F16-2941629A28EB}" type="datetimeFigureOut">
              <a:rPr lang="hr-HR" smtClean="0"/>
              <a:pPr/>
              <a:t>3.8.2017.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61CB1F5-F553-4FCD-975A-692247E40697}" type="slidenum">
              <a:rPr lang="hr-HR" smtClean="0"/>
              <a:pPr/>
              <a:t>‹#›</a:t>
            </a:fld>
            <a:endParaRPr lang="hr-HR"/>
          </a:p>
        </p:txBody>
      </p:sp>
    </p:spTree>
    <p:extLst>
      <p:ext uri="{BB962C8B-B14F-4D97-AF65-F5344CB8AC3E}">
        <p14:creationId xmlns:p14="http://schemas.microsoft.com/office/powerpoint/2010/main" val="3214388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47B8F2C-6287-4106-8F16-2941629A28EB}" type="datetimeFigureOut">
              <a:rPr lang="hr-HR" smtClean="0"/>
              <a:pPr/>
              <a:t>3.8.2017.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61CB1F5-F553-4FCD-975A-692247E40697}" type="slidenum">
              <a:rPr lang="hr-HR" smtClean="0"/>
              <a:pPr/>
              <a:t>‹#›</a:t>
            </a:fld>
            <a:endParaRPr lang="hr-HR"/>
          </a:p>
        </p:txBody>
      </p:sp>
    </p:spTree>
    <p:extLst>
      <p:ext uri="{BB962C8B-B14F-4D97-AF65-F5344CB8AC3E}">
        <p14:creationId xmlns:p14="http://schemas.microsoft.com/office/powerpoint/2010/main" val="45202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47B8F2C-6287-4106-8F16-2941629A28EB}" type="datetimeFigureOut">
              <a:rPr lang="hr-HR" smtClean="0"/>
              <a:pPr/>
              <a:t>3.8.2017.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61CB1F5-F553-4FCD-975A-692247E40697}" type="slidenum">
              <a:rPr lang="hr-HR" smtClean="0"/>
              <a:pPr/>
              <a:t>‹#›</a:t>
            </a:fld>
            <a:endParaRPr lang="hr-HR"/>
          </a:p>
        </p:txBody>
      </p:sp>
    </p:spTree>
    <p:extLst>
      <p:ext uri="{BB962C8B-B14F-4D97-AF65-F5344CB8AC3E}">
        <p14:creationId xmlns:p14="http://schemas.microsoft.com/office/powerpoint/2010/main" val="1233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347B8F2C-6287-4106-8F16-2941629A28EB}" type="datetimeFigureOut">
              <a:rPr lang="hr-HR" smtClean="0"/>
              <a:pPr/>
              <a:t>3.8.2017.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61CB1F5-F553-4FCD-975A-692247E40697}" type="slidenum">
              <a:rPr lang="hr-HR" smtClean="0"/>
              <a:pPr/>
              <a:t>‹#›</a:t>
            </a:fld>
            <a:endParaRPr lang="hr-HR"/>
          </a:p>
        </p:txBody>
      </p:sp>
    </p:spTree>
    <p:extLst>
      <p:ext uri="{BB962C8B-B14F-4D97-AF65-F5344CB8AC3E}">
        <p14:creationId xmlns:p14="http://schemas.microsoft.com/office/powerpoint/2010/main" val="173788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7B8F2C-6287-4106-8F16-2941629A28EB}" type="datetimeFigureOut">
              <a:rPr lang="hr-HR" smtClean="0"/>
              <a:pPr/>
              <a:t>3.8.2017.</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61CB1F5-F553-4FCD-975A-692247E40697}" type="slidenum">
              <a:rPr lang="hr-HR" smtClean="0"/>
              <a:pPr/>
              <a:t>‹#›</a:t>
            </a:fld>
            <a:endParaRPr lang="hr-HR"/>
          </a:p>
        </p:txBody>
      </p:sp>
    </p:spTree>
    <p:extLst>
      <p:ext uri="{BB962C8B-B14F-4D97-AF65-F5344CB8AC3E}">
        <p14:creationId xmlns:p14="http://schemas.microsoft.com/office/powerpoint/2010/main" val="220220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347B8F2C-6287-4106-8F16-2941629A28EB}" type="datetimeFigureOut">
              <a:rPr lang="hr-HR" smtClean="0"/>
              <a:pPr/>
              <a:t>3.8.2017.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61CB1F5-F553-4FCD-975A-692247E40697}" type="slidenum">
              <a:rPr lang="hr-HR" smtClean="0"/>
              <a:pPr/>
              <a:t>‹#›</a:t>
            </a:fld>
            <a:endParaRPr lang="hr-HR"/>
          </a:p>
        </p:txBody>
      </p:sp>
    </p:spTree>
    <p:extLst>
      <p:ext uri="{BB962C8B-B14F-4D97-AF65-F5344CB8AC3E}">
        <p14:creationId xmlns:p14="http://schemas.microsoft.com/office/powerpoint/2010/main" val="2176842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347B8F2C-6287-4106-8F16-2941629A28EB}" type="datetimeFigureOut">
              <a:rPr lang="hr-HR" smtClean="0"/>
              <a:pPr/>
              <a:t>3.8.2017.</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61CB1F5-F553-4FCD-975A-692247E40697}" type="slidenum">
              <a:rPr lang="hr-HR" smtClean="0"/>
              <a:pPr/>
              <a:t>‹#›</a:t>
            </a:fld>
            <a:endParaRPr lang="hr-HR"/>
          </a:p>
        </p:txBody>
      </p:sp>
    </p:spTree>
    <p:extLst>
      <p:ext uri="{BB962C8B-B14F-4D97-AF65-F5344CB8AC3E}">
        <p14:creationId xmlns:p14="http://schemas.microsoft.com/office/powerpoint/2010/main" val="2187627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347B8F2C-6287-4106-8F16-2941629A28EB}" type="datetimeFigureOut">
              <a:rPr lang="hr-HR" smtClean="0"/>
              <a:pPr/>
              <a:t>3.8.2017.</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61CB1F5-F553-4FCD-975A-692247E40697}" type="slidenum">
              <a:rPr lang="hr-HR" smtClean="0"/>
              <a:pPr/>
              <a:t>‹#›</a:t>
            </a:fld>
            <a:endParaRPr lang="hr-HR"/>
          </a:p>
        </p:txBody>
      </p:sp>
    </p:spTree>
    <p:extLst>
      <p:ext uri="{BB962C8B-B14F-4D97-AF65-F5344CB8AC3E}">
        <p14:creationId xmlns:p14="http://schemas.microsoft.com/office/powerpoint/2010/main" val="17930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7B8F2C-6287-4106-8F16-2941629A28EB}" type="datetimeFigureOut">
              <a:rPr lang="hr-HR" smtClean="0"/>
              <a:pPr/>
              <a:t>3.8.2017.</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61CB1F5-F553-4FCD-975A-692247E40697}" type="slidenum">
              <a:rPr lang="hr-HR" smtClean="0"/>
              <a:pPr/>
              <a:t>‹#›</a:t>
            </a:fld>
            <a:endParaRPr lang="hr-HR"/>
          </a:p>
        </p:txBody>
      </p:sp>
    </p:spTree>
    <p:extLst>
      <p:ext uri="{BB962C8B-B14F-4D97-AF65-F5344CB8AC3E}">
        <p14:creationId xmlns:p14="http://schemas.microsoft.com/office/powerpoint/2010/main" val="27032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B8F2C-6287-4106-8F16-2941629A28EB}" type="datetimeFigureOut">
              <a:rPr lang="hr-HR" smtClean="0"/>
              <a:pPr/>
              <a:t>3.8.2017.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61CB1F5-F553-4FCD-975A-692247E40697}" type="slidenum">
              <a:rPr lang="hr-HR" smtClean="0"/>
              <a:pPr/>
              <a:t>‹#›</a:t>
            </a:fld>
            <a:endParaRPr lang="hr-HR"/>
          </a:p>
        </p:txBody>
      </p:sp>
    </p:spTree>
    <p:extLst>
      <p:ext uri="{BB962C8B-B14F-4D97-AF65-F5344CB8AC3E}">
        <p14:creationId xmlns:p14="http://schemas.microsoft.com/office/powerpoint/2010/main" val="273453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B8F2C-6287-4106-8F16-2941629A28EB}" type="datetimeFigureOut">
              <a:rPr lang="hr-HR" smtClean="0"/>
              <a:pPr/>
              <a:t>3.8.2017.</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61CB1F5-F553-4FCD-975A-692247E40697}" type="slidenum">
              <a:rPr lang="hr-HR" smtClean="0"/>
              <a:pPr/>
              <a:t>‹#›</a:t>
            </a:fld>
            <a:endParaRPr lang="hr-HR"/>
          </a:p>
        </p:txBody>
      </p:sp>
    </p:spTree>
    <p:extLst>
      <p:ext uri="{BB962C8B-B14F-4D97-AF65-F5344CB8AC3E}">
        <p14:creationId xmlns:p14="http://schemas.microsoft.com/office/powerpoint/2010/main" val="426083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8F2C-6287-4106-8F16-2941629A28EB}" type="datetimeFigureOut">
              <a:rPr lang="hr-HR" smtClean="0"/>
              <a:pPr/>
              <a:t>3.8.2017.</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CB1F5-F553-4FCD-975A-692247E40697}" type="slidenum">
              <a:rPr lang="hr-HR" smtClean="0"/>
              <a:pPr/>
              <a:t>‹#›</a:t>
            </a:fld>
            <a:endParaRPr lang="hr-HR"/>
          </a:p>
        </p:txBody>
      </p:sp>
    </p:spTree>
    <p:extLst>
      <p:ext uri="{BB962C8B-B14F-4D97-AF65-F5344CB8AC3E}">
        <p14:creationId xmlns:p14="http://schemas.microsoft.com/office/powerpoint/2010/main" val="1046066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tiff"/></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tif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D:\Dati\Iscope\Logo\Logo_version_14.png"/>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0648" r="60648"/>
          <a:stretch/>
        </p:blipFill>
        <p:spPr bwMode="auto">
          <a:xfrm>
            <a:off x="1115616" y="1412776"/>
            <a:ext cx="6000061" cy="256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U:\My Documents\SLIKE\LOGIĆI\City of Zagreb_Logo.gif"/>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88224" y="330946"/>
            <a:ext cx="2375448" cy="29658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My Documents\ict_psp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7864" y="482905"/>
            <a:ext cx="1224136" cy="7925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My Documents\SLIKE\LOGIĆI\City of Zagreb_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31640" y="476672"/>
            <a:ext cx="639752" cy="7987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D:\Dati\Iscope\Logo\Logo_version_1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1720" y="876055"/>
            <a:ext cx="1381815" cy="59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U:\My Documents\SLIKE\kruno-slike\Panorama\IMGP3065-IMGP3069 ver 1.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047536"/>
            <a:ext cx="9180511" cy="1837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95536" y="1412775"/>
            <a:ext cx="8235853" cy="3724767"/>
          </a:xfrm>
        </p:spPr>
        <p:txBody>
          <a:bodyPr>
            <a:noAutofit/>
          </a:bodyPr>
          <a:lstStyle/>
          <a:p>
            <a:pPr algn="l"/>
            <a:r>
              <a:rPr lang="hr-HR" sz="5400" b="1" dirty="0" smtClean="0">
                <a:latin typeface="Arial Narrow" pitchFamily="34" charset="0"/>
              </a:rPr>
              <a:t/>
            </a:r>
            <a:br>
              <a:rPr lang="hr-HR" sz="5400" b="1" dirty="0" smtClean="0">
                <a:latin typeface="Arial Narrow" pitchFamily="34" charset="0"/>
              </a:rPr>
            </a:br>
            <a:r>
              <a:rPr lang="hr-HR" sz="5400" b="1" dirty="0" smtClean="0">
                <a:latin typeface="Arial Narrow" pitchFamily="34" charset="0"/>
              </a:rPr>
              <a:t>         i-SCOPE-</a:t>
            </a:r>
            <a:br>
              <a:rPr lang="hr-HR" sz="5400" b="1" dirty="0" smtClean="0">
                <a:latin typeface="Arial Narrow" pitchFamily="34" charset="0"/>
              </a:rPr>
            </a:br>
            <a:r>
              <a:rPr lang="en-US" sz="2800" b="1" dirty="0" smtClean="0">
                <a:latin typeface="Arial Narrow" pitchFamily="34" charset="0"/>
              </a:rPr>
              <a:t>i</a:t>
            </a:r>
            <a:r>
              <a:rPr lang="en-US" sz="2800" dirty="0" smtClean="0">
                <a:latin typeface="Arial Narrow" pitchFamily="34" charset="0"/>
              </a:rPr>
              <a:t>nteroperable Smart City services through an Open Platform for urban Ecosystems</a:t>
            </a:r>
            <a:r>
              <a:rPr lang="hr-HR" sz="5400" b="1" dirty="0">
                <a:latin typeface="Arial Narrow" pitchFamily="34" charset="0"/>
              </a:rPr>
              <a:t/>
            </a:r>
            <a:br>
              <a:rPr lang="hr-HR" sz="5400" b="1" dirty="0">
                <a:latin typeface="Arial Narrow" pitchFamily="34" charset="0"/>
              </a:rPr>
            </a:br>
            <a:r>
              <a:rPr lang="hr-HR" sz="2000" b="1" dirty="0" smtClean="0">
                <a:latin typeface="Arial Narrow" pitchFamily="34" charset="0"/>
              </a:rPr>
              <a:t/>
            </a:r>
            <a:br>
              <a:rPr lang="hr-HR" sz="2000" b="1" dirty="0" smtClean="0">
                <a:latin typeface="Arial Narrow" pitchFamily="34" charset="0"/>
              </a:rPr>
            </a:br>
            <a:r>
              <a:rPr lang="en-US" sz="2000" b="1" dirty="0" smtClean="0">
                <a:latin typeface="Arial Narrow" pitchFamily="34" charset="0"/>
              </a:rPr>
              <a:t>Experience of pilots</a:t>
            </a:r>
            <a:br>
              <a:rPr lang="en-US" sz="2000" b="1" dirty="0" smtClean="0">
                <a:latin typeface="Arial Narrow" pitchFamily="34" charset="0"/>
              </a:rPr>
            </a:br>
            <a:r>
              <a:rPr lang="en-US" sz="2000" b="1" dirty="0" err="1" smtClean="0">
                <a:latin typeface="Arial Narrow" pitchFamily="34" charset="0"/>
              </a:rPr>
              <a:t>Bruxelles</a:t>
            </a:r>
            <a:r>
              <a:rPr lang="en-US" sz="2000" b="1" dirty="0" smtClean="0">
                <a:latin typeface="Arial Narrow" pitchFamily="34" charset="0"/>
              </a:rPr>
              <a:t>, September 15</a:t>
            </a:r>
            <a:r>
              <a:rPr lang="en-US" sz="2000" b="1" baseline="30000" dirty="0" smtClean="0">
                <a:latin typeface="Arial Narrow" pitchFamily="34" charset="0"/>
              </a:rPr>
              <a:t>th</a:t>
            </a:r>
            <a:r>
              <a:rPr lang="en-US" sz="2000" b="1" dirty="0" smtClean="0">
                <a:latin typeface="Arial Narrow" pitchFamily="34" charset="0"/>
              </a:rPr>
              <a:t>, 2015</a:t>
            </a:r>
            <a:r>
              <a:rPr lang="hr-HR" b="1" dirty="0" smtClean="0">
                <a:latin typeface="Arial Narrow" pitchFamily="34" charset="0"/>
              </a:rPr>
              <a:t/>
            </a:r>
            <a:br>
              <a:rPr lang="hr-HR" b="1" dirty="0" smtClean="0">
                <a:latin typeface="Arial Narrow" pitchFamily="34" charset="0"/>
              </a:rPr>
            </a:br>
            <a:r>
              <a:rPr lang="hr-HR" dirty="0" smtClean="0">
                <a:latin typeface="Arial Narrow" pitchFamily="34" charset="0"/>
              </a:rPr>
              <a:t/>
            </a:r>
            <a:br>
              <a:rPr lang="hr-HR" dirty="0" smtClean="0">
                <a:latin typeface="Arial Narrow" pitchFamily="34" charset="0"/>
              </a:rPr>
            </a:br>
            <a:endParaRPr lang="hr-HR" sz="2000" dirty="0">
              <a:latin typeface="Arial Narrow" pitchFamily="34" charset="0"/>
            </a:endParaRPr>
          </a:p>
        </p:txBody>
      </p:sp>
    </p:spTree>
    <p:extLst>
      <p:ext uri="{BB962C8B-B14F-4D97-AF65-F5344CB8AC3E}">
        <p14:creationId xmlns:p14="http://schemas.microsoft.com/office/powerpoint/2010/main" val="1658174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107504" y="-16024"/>
            <a:ext cx="9144000" cy="6858000"/>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548680"/>
            <a:ext cx="6668888" cy="1384995"/>
          </a:xfrm>
          <a:prstGeom prst="rect">
            <a:avLst/>
          </a:prstGeom>
          <a:noFill/>
        </p:spPr>
        <p:txBody>
          <a:bodyPr wrap="square" rtlCol="0">
            <a:spAutoFit/>
          </a:bodyPr>
          <a:lstStyle/>
          <a:p>
            <a:r>
              <a:rPr lang="en-US" sz="2800" b="1" dirty="0" smtClean="0"/>
              <a:t>Testing  the I-Scope application  ( </a:t>
            </a:r>
            <a:r>
              <a:rPr lang="en-US" sz="2800" b="1" dirty="0" smtClean="0">
                <a:solidFill>
                  <a:srgbClr val="00B0F0"/>
                </a:solidFill>
              </a:rPr>
              <a:t>„solar irradiation” scenario </a:t>
            </a:r>
            <a:r>
              <a:rPr lang="hr-HR" sz="2800" b="1" dirty="0" smtClean="0"/>
              <a:t>)</a:t>
            </a:r>
            <a:endParaRPr lang="hr-HR" sz="2800" b="1" dirty="0"/>
          </a:p>
          <a:p>
            <a:endParaRPr lang="hr-HR" sz="2800" b="1" dirty="0"/>
          </a:p>
        </p:txBody>
      </p:sp>
      <p:sp>
        <p:nvSpPr>
          <p:cNvPr id="6" name="Content Placeholder 5"/>
          <p:cNvSpPr>
            <a:spLocks noGrp="1"/>
          </p:cNvSpPr>
          <p:nvPr>
            <p:ph idx="1"/>
          </p:nvPr>
        </p:nvSpPr>
        <p:spPr/>
        <p:txBody>
          <a:bodyPr>
            <a:normAutofit/>
          </a:bodyPr>
          <a:lstStyle/>
          <a:p>
            <a:pPr>
              <a:buFont typeface="Wingdings" pitchFamily="2" charset="2"/>
              <a:buChar char="Ø"/>
            </a:pPr>
            <a:endParaRPr lang="hr-HR" sz="1800" dirty="0" smtClean="0"/>
          </a:p>
          <a:p>
            <a:pPr marL="0" indent="0">
              <a:buNone/>
            </a:pPr>
            <a:endParaRPr lang="hr-HR" sz="1800" dirty="0" smtClean="0"/>
          </a:p>
        </p:txBody>
      </p:sp>
      <p:pic>
        <p:nvPicPr>
          <p:cNvPr id="1026" name="Picture 2" descr="C:\Users\dloncaric\Desktop\tlocr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700808"/>
            <a:ext cx="6962976"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631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4801" y="0"/>
            <a:ext cx="9144000" cy="6858000"/>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548680"/>
            <a:ext cx="6668888" cy="1384995"/>
          </a:xfrm>
          <a:prstGeom prst="rect">
            <a:avLst/>
          </a:prstGeom>
          <a:noFill/>
        </p:spPr>
        <p:txBody>
          <a:bodyPr wrap="square" rtlCol="0">
            <a:spAutoFit/>
          </a:bodyPr>
          <a:lstStyle/>
          <a:p>
            <a:r>
              <a:rPr lang="en-US" sz="2800" b="1" dirty="0" smtClean="0"/>
              <a:t>Testing of the I-Scope application  ( </a:t>
            </a:r>
            <a:r>
              <a:rPr lang="en-US" sz="2800" b="1" dirty="0" smtClean="0">
                <a:solidFill>
                  <a:srgbClr val="00B0F0"/>
                </a:solidFill>
              </a:rPr>
              <a:t>„solar irradiation” scenario </a:t>
            </a:r>
            <a:r>
              <a:rPr lang="en-US" sz="2800" b="1" dirty="0" smtClean="0"/>
              <a:t>)</a:t>
            </a:r>
          </a:p>
          <a:p>
            <a:endParaRPr lang="hr-HR" sz="2800" b="1" dirty="0"/>
          </a:p>
        </p:txBody>
      </p:sp>
      <p:sp>
        <p:nvSpPr>
          <p:cNvPr id="6" name="Content Placeholder 5"/>
          <p:cNvSpPr>
            <a:spLocks noGrp="1"/>
          </p:cNvSpPr>
          <p:nvPr>
            <p:ph idx="1"/>
          </p:nvPr>
        </p:nvSpPr>
        <p:spPr/>
        <p:txBody>
          <a:bodyPr>
            <a:normAutofit/>
          </a:bodyPr>
          <a:lstStyle/>
          <a:p>
            <a:pPr>
              <a:buFont typeface="Wingdings" pitchFamily="2" charset="2"/>
              <a:buChar char="Ø"/>
            </a:pPr>
            <a:endParaRPr lang="hr-HR" sz="1800" dirty="0" smtClean="0"/>
          </a:p>
          <a:p>
            <a:pPr>
              <a:buFont typeface="Wingdings" pitchFamily="2" charset="2"/>
              <a:buChar char="Ø"/>
            </a:pPr>
            <a:r>
              <a:rPr lang="en-US" sz="1800" dirty="0" smtClean="0"/>
              <a:t>data obtained by the application relating to total annual energy production are slightly different from actual production da</a:t>
            </a:r>
            <a:r>
              <a:rPr lang="hr-HR" sz="1800" dirty="0" smtClean="0"/>
              <a:t>ta </a:t>
            </a:r>
            <a:r>
              <a:rPr lang="en-US" sz="1800" dirty="0" smtClean="0"/>
              <a:t>(lower than achieved in actual production)</a:t>
            </a:r>
          </a:p>
          <a:p>
            <a:pPr>
              <a:buFont typeface="Wingdings" pitchFamily="2" charset="2"/>
              <a:buChar char="Ø"/>
            </a:pPr>
            <a:r>
              <a:rPr lang="en-US" sz="1800" dirty="0" smtClean="0"/>
              <a:t>Reason-higher production achieved by setting up the PV panel at the optimum angle </a:t>
            </a:r>
          </a:p>
          <a:p>
            <a:pPr>
              <a:buFont typeface="Wingdings" pitchFamily="2" charset="2"/>
              <a:buChar char="Ø"/>
            </a:pPr>
            <a:endParaRPr lang="hr-HR" sz="1800" dirty="0" smtClean="0"/>
          </a:p>
        </p:txBody>
      </p:sp>
      <p:pic>
        <p:nvPicPr>
          <p:cNvPr id="2050" name="Picture 2" descr="C:\Users\dloncaric\Desktop\izracun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264" y="3429000"/>
            <a:ext cx="4975521" cy="3056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3163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107504" y="-16024"/>
            <a:ext cx="9144000" cy="6858000"/>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548680"/>
            <a:ext cx="6668888" cy="1384995"/>
          </a:xfrm>
          <a:prstGeom prst="rect">
            <a:avLst/>
          </a:prstGeom>
          <a:noFill/>
        </p:spPr>
        <p:txBody>
          <a:bodyPr wrap="square" rtlCol="0">
            <a:spAutoFit/>
          </a:bodyPr>
          <a:lstStyle/>
          <a:p>
            <a:r>
              <a:rPr lang="en-US" sz="2800" b="1" dirty="0" smtClean="0"/>
              <a:t>Testing the I-Scope application  ( </a:t>
            </a:r>
            <a:r>
              <a:rPr lang="en-US" sz="2800" b="1" dirty="0" smtClean="0">
                <a:solidFill>
                  <a:srgbClr val="00B0F0"/>
                </a:solidFill>
              </a:rPr>
              <a:t>„solar irradiation” scenario </a:t>
            </a:r>
            <a:r>
              <a:rPr lang="en-US" sz="2800" b="1" dirty="0" smtClean="0"/>
              <a:t>)</a:t>
            </a:r>
          </a:p>
          <a:p>
            <a:endParaRPr lang="en-US" sz="2800" b="1" dirty="0"/>
          </a:p>
        </p:txBody>
      </p:sp>
      <p:sp>
        <p:nvSpPr>
          <p:cNvPr id="6" name="Content Placeholder 5"/>
          <p:cNvSpPr>
            <a:spLocks noGrp="1"/>
          </p:cNvSpPr>
          <p:nvPr>
            <p:ph idx="1"/>
          </p:nvPr>
        </p:nvSpPr>
        <p:spPr/>
        <p:txBody>
          <a:bodyPr>
            <a:normAutofit/>
          </a:bodyPr>
          <a:lstStyle/>
          <a:p>
            <a:pPr>
              <a:buFont typeface="Wingdings" pitchFamily="2" charset="2"/>
              <a:buChar char="Ø"/>
            </a:pPr>
            <a:r>
              <a:rPr lang="en-US" sz="1800" dirty="0" smtClean="0"/>
              <a:t>The values of average insolation in Croatia obtained by Croatian Meteorological and </a:t>
            </a:r>
            <a:r>
              <a:rPr lang="en-US" sz="1800" dirty="0" err="1" smtClean="0"/>
              <a:t>Hidrological</a:t>
            </a:r>
            <a:r>
              <a:rPr lang="en-US" sz="1800" dirty="0" smtClean="0"/>
              <a:t> Service</a:t>
            </a:r>
          </a:p>
          <a:p>
            <a:pPr marL="0" lvl="0" indent="0">
              <a:buNone/>
            </a:pPr>
            <a:endParaRPr lang="hr-HR" sz="1800" strike="sngStrike" dirty="0" smtClean="0">
              <a:solidFill>
                <a:prstClr val="black"/>
              </a:solidFill>
            </a:endParaRPr>
          </a:p>
          <a:p>
            <a:pPr lvl="0">
              <a:buFont typeface="Wingdings" pitchFamily="2" charset="2"/>
              <a:buChar char="Ø"/>
            </a:pPr>
            <a:endParaRPr lang="hr-HR" sz="1800" dirty="0">
              <a:solidFill>
                <a:prstClr val="black"/>
              </a:solidFill>
            </a:endParaRPr>
          </a:p>
          <a:p>
            <a:pPr lvl="0">
              <a:buFont typeface="Wingdings" pitchFamily="2" charset="2"/>
              <a:buChar char="Ø"/>
            </a:pPr>
            <a:endParaRPr lang="hr-HR" sz="1800" dirty="0" smtClean="0">
              <a:solidFill>
                <a:prstClr val="black"/>
              </a:solidFill>
            </a:endParaRPr>
          </a:p>
          <a:p>
            <a:pPr lvl="0">
              <a:buFont typeface="Wingdings" pitchFamily="2" charset="2"/>
              <a:buChar char="Ø"/>
            </a:pPr>
            <a:endParaRPr lang="hr-HR" sz="1800" dirty="0">
              <a:solidFill>
                <a:prstClr val="black"/>
              </a:solidFill>
            </a:endParaRPr>
          </a:p>
          <a:p>
            <a:pPr lvl="0">
              <a:buFont typeface="Wingdings" pitchFamily="2" charset="2"/>
              <a:buChar char="Ø"/>
            </a:pPr>
            <a:endParaRPr lang="hr-HR" sz="1800" dirty="0" smtClean="0">
              <a:solidFill>
                <a:prstClr val="black"/>
              </a:solidFill>
            </a:endParaRPr>
          </a:p>
          <a:p>
            <a:pPr lvl="0">
              <a:buFont typeface="Wingdings" pitchFamily="2" charset="2"/>
              <a:buChar char="Ø"/>
            </a:pPr>
            <a:endParaRPr lang="hr-HR" sz="1800" dirty="0">
              <a:solidFill>
                <a:prstClr val="black"/>
              </a:solidFill>
            </a:endParaRPr>
          </a:p>
          <a:p>
            <a:pPr marL="0" lvl="0" indent="0">
              <a:buNone/>
            </a:pPr>
            <a:endParaRPr lang="hr-HR" sz="1800" dirty="0">
              <a:solidFill>
                <a:prstClr val="black"/>
              </a:solidFill>
            </a:endParaRPr>
          </a:p>
          <a:p>
            <a:pPr marL="0" indent="0">
              <a:buNone/>
            </a:pPr>
            <a:endParaRPr lang="hr-HR" sz="1800" dirty="0" smtClean="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212976"/>
            <a:ext cx="568863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495" y="2564904"/>
            <a:ext cx="2541587"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856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4801" y="0"/>
            <a:ext cx="9144000" cy="6858000"/>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548680"/>
            <a:ext cx="6668888" cy="1384995"/>
          </a:xfrm>
          <a:prstGeom prst="rect">
            <a:avLst/>
          </a:prstGeom>
          <a:noFill/>
        </p:spPr>
        <p:txBody>
          <a:bodyPr wrap="square" rtlCol="0">
            <a:spAutoFit/>
          </a:bodyPr>
          <a:lstStyle/>
          <a:p>
            <a:r>
              <a:rPr lang="hr-HR" sz="2800" b="1" dirty="0" err="1"/>
              <a:t>T</a:t>
            </a:r>
            <a:r>
              <a:rPr lang="hr-HR" sz="2800" b="1" dirty="0" err="1" smtClean="0"/>
              <a:t>esting</a:t>
            </a:r>
            <a:r>
              <a:rPr lang="hr-HR" sz="2800" b="1" dirty="0" smtClean="0"/>
              <a:t> </a:t>
            </a:r>
            <a:r>
              <a:rPr lang="hr-HR" sz="2800" b="1" dirty="0" err="1" smtClean="0"/>
              <a:t>the</a:t>
            </a:r>
            <a:r>
              <a:rPr lang="hr-HR" sz="2800" b="1" dirty="0" smtClean="0"/>
              <a:t> I-</a:t>
            </a:r>
            <a:r>
              <a:rPr lang="hr-HR" sz="2800" b="1" dirty="0" err="1" smtClean="0"/>
              <a:t>Scope</a:t>
            </a:r>
            <a:r>
              <a:rPr lang="hr-HR" sz="2800" b="1" dirty="0" smtClean="0"/>
              <a:t> </a:t>
            </a:r>
            <a:r>
              <a:rPr lang="hr-HR" sz="2800" b="1" dirty="0" err="1" smtClean="0"/>
              <a:t>application</a:t>
            </a:r>
            <a:r>
              <a:rPr lang="hr-HR" sz="2800" b="1" dirty="0" smtClean="0"/>
              <a:t> </a:t>
            </a:r>
            <a:r>
              <a:rPr lang="hr-HR" sz="2800" b="1" dirty="0"/>
              <a:t> </a:t>
            </a:r>
            <a:r>
              <a:rPr lang="hr-HR" sz="2800" b="1" dirty="0" smtClean="0"/>
              <a:t>( </a:t>
            </a:r>
            <a:r>
              <a:rPr lang="hr-HR" sz="2800" b="1" dirty="0" smtClean="0">
                <a:solidFill>
                  <a:srgbClr val="00B0F0"/>
                </a:solidFill>
              </a:rPr>
              <a:t>„</a:t>
            </a:r>
            <a:r>
              <a:rPr lang="hr-HR" sz="2800" b="1" dirty="0" err="1" smtClean="0">
                <a:solidFill>
                  <a:srgbClr val="00B0F0"/>
                </a:solidFill>
              </a:rPr>
              <a:t>solar</a:t>
            </a:r>
            <a:r>
              <a:rPr lang="hr-HR" sz="2800" b="1" dirty="0" smtClean="0">
                <a:solidFill>
                  <a:srgbClr val="00B0F0"/>
                </a:solidFill>
              </a:rPr>
              <a:t> </a:t>
            </a:r>
            <a:r>
              <a:rPr lang="hr-HR" sz="2800" b="1" dirty="0" err="1" smtClean="0">
                <a:solidFill>
                  <a:srgbClr val="00B0F0"/>
                </a:solidFill>
              </a:rPr>
              <a:t>irradiation</a:t>
            </a:r>
            <a:r>
              <a:rPr lang="hr-HR" sz="2800" b="1" dirty="0" smtClean="0">
                <a:solidFill>
                  <a:srgbClr val="00B0F0"/>
                </a:solidFill>
              </a:rPr>
              <a:t>” </a:t>
            </a:r>
            <a:r>
              <a:rPr lang="hr-HR" sz="2800" b="1" dirty="0" err="1" smtClean="0">
                <a:solidFill>
                  <a:srgbClr val="00B0F0"/>
                </a:solidFill>
              </a:rPr>
              <a:t>scenario</a:t>
            </a:r>
            <a:r>
              <a:rPr lang="hr-HR" sz="2800" b="1" dirty="0" smtClean="0">
                <a:solidFill>
                  <a:srgbClr val="00B0F0"/>
                </a:solidFill>
              </a:rPr>
              <a:t> </a:t>
            </a:r>
            <a:r>
              <a:rPr lang="hr-HR" sz="2800" b="1" dirty="0" smtClean="0"/>
              <a:t>)</a:t>
            </a:r>
            <a:endParaRPr lang="hr-HR" sz="2800" b="1" dirty="0"/>
          </a:p>
          <a:p>
            <a:endParaRPr lang="hr-HR" sz="2800" b="1" dirty="0"/>
          </a:p>
        </p:txBody>
      </p:sp>
      <p:sp>
        <p:nvSpPr>
          <p:cNvPr id="6" name="Content Placeholder 5"/>
          <p:cNvSpPr>
            <a:spLocks noGrp="1"/>
          </p:cNvSpPr>
          <p:nvPr>
            <p:ph idx="1"/>
          </p:nvPr>
        </p:nvSpPr>
        <p:spPr/>
        <p:txBody>
          <a:bodyPr>
            <a:normAutofit/>
          </a:bodyPr>
          <a:lstStyle/>
          <a:p>
            <a:pPr>
              <a:buFont typeface="Wingdings" pitchFamily="2" charset="2"/>
              <a:buChar char="Ø"/>
            </a:pPr>
            <a:r>
              <a:rPr lang="hr-HR" sz="2400" b="1" u="sng" dirty="0" err="1" smtClean="0">
                <a:solidFill>
                  <a:srgbClr val="00B0F0"/>
                </a:solidFill>
              </a:rPr>
              <a:t>good</a:t>
            </a:r>
            <a:r>
              <a:rPr lang="hr-HR" sz="2400" b="1" u="sng" dirty="0" smtClean="0">
                <a:solidFill>
                  <a:srgbClr val="00B0F0"/>
                </a:solidFill>
              </a:rPr>
              <a:t> </a:t>
            </a:r>
            <a:r>
              <a:rPr lang="hr-HR" sz="2400" b="1" u="sng" dirty="0" err="1" smtClean="0">
                <a:solidFill>
                  <a:srgbClr val="00B0F0"/>
                </a:solidFill>
              </a:rPr>
              <a:t>remarks</a:t>
            </a:r>
            <a:r>
              <a:rPr lang="hr-HR" sz="2400" b="1" u="sng" dirty="0" smtClean="0">
                <a:solidFill>
                  <a:srgbClr val="00B0F0"/>
                </a:solidFill>
              </a:rPr>
              <a:t>:</a:t>
            </a:r>
          </a:p>
          <a:p>
            <a:r>
              <a:rPr lang="en-US" sz="2400" dirty="0" smtClean="0"/>
              <a:t>application opens relatively quickly </a:t>
            </a:r>
          </a:p>
          <a:p>
            <a:r>
              <a:rPr lang="en-US" sz="2400" dirty="0" smtClean="0"/>
              <a:t>easy to use ( quick search and calculation)</a:t>
            </a:r>
          </a:p>
          <a:p>
            <a:r>
              <a:rPr lang="en-US" sz="2400" dirty="0" smtClean="0"/>
              <a:t>good 3D visualization</a:t>
            </a:r>
          </a:p>
          <a:p>
            <a:r>
              <a:rPr lang="en-US" sz="2400" dirty="0" smtClean="0"/>
              <a:t>adequate amount of information and calculated data</a:t>
            </a:r>
          </a:p>
          <a:p>
            <a:r>
              <a:rPr lang="en-US" sz="2400" dirty="0" smtClean="0"/>
              <a:t>calculation of return of investments</a:t>
            </a:r>
          </a:p>
          <a:p>
            <a:r>
              <a:rPr lang="en-US" sz="2400" dirty="0" smtClean="0"/>
              <a:t>detailed  and useful instructions for users</a:t>
            </a:r>
            <a:endParaRPr lang="en-US" sz="2400" dirty="0"/>
          </a:p>
          <a:p>
            <a:r>
              <a:rPr lang="en-US" sz="2400" dirty="0"/>
              <a:t>insight into other cities that are partners in the project</a:t>
            </a:r>
            <a:endParaRPr lang="hr-HR" sz="2400" dirty="0" smtClean="0"/>
          </a:p>
        </p:txBody>
      </p:sp>
    </p:spTree>
    <p:extLst>
      <p:ext uri="{BB962C8B-B14F-4D97-AF65-F5344CB8AC3E}">
        <p14:creationId xmlns:p14="http://schemas.microsoft.com/office/powerpoint/2010/main" val="1681342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548680"/>
            <a:ext cx="6668888" cy="954107"/>
          </a:xfrm>
          <a:prstGeom prst="rect">
            <a:avLst/>
          </a:prstGeom>
          <a:noFill/>
        </p:spPr>
        <p:txBody>
          <a:bodyPr wrap="square" rtlCol="0">
            <a:spAutoFit/>
          </a:bodyPr>
          <a:lstStyle/>
          <a:p>
            <a:r>
              <a:rPr lang="hr-HR" sz="2800" b="1" dirty="0" err="1"/>
              <a:t>T</a:t>
            </a:r>
            <a:r>
              <a:rPr lang="hr-HR" sz="2800" b="1" dirty="0" err="1" smtClean="0"/>
              <a:t>esting</a:t>
            </a:r>
            <a:r>
              <a:rPr lang="hr-HR" sz="2800" b="1" dirty="0" smtClean="0"/>
              <a:t> </a:t>
            </a:r>
            <a:r>
              <a:rPr lang="hr-HR" sz="2800" b="1" dirty="0" err="1" smtClean="0"/>
              <a:t>the</a:t>
            </a:r>
            <a:r>
              <a:rPr lang="hr-HR" sz="2800" b="1" dirty="0" smtClean="0"/>
              <a:t> I-</a:t>
            </a:r>
            <a:r>
              <a:rPr lang="hr-HR" sz="2800" b="1" dirty="0" err="1" smtClean="0"/>
              <a:t>Scope</a:t>
            </a:r>
            <a:r>
              <a:rPr lang="hr-HR" sz="2800" b="1" dirty="0" smtClean="0"/>
              <a:t> </a:t>
            </a:r>
            <a:r>
              <a:rPr lang="hr-HR" sz="2800" b="1" dirty="0" err="1" smtClean="0"/>
              <a:t>application</a:t>
            </a:r>
            <a:r>
              <a:rPr lang="hr-HR" sz="2800" b="1" dirty="0" smtClean="0"/>
              <a:t>  ( </a:t>
            </a:r>
            <a:r>
              <a:rPr lang="hr-HR" sz="2800" b="1" dirty="0" smtClean="0">
                <a:solidFill>
                  <a:srgbClr val="FF0000"/>
                </a:solidFill>
              </a:rPr>
              <a:t>„</a:t>
            </a:r>
            <a:r>
              <a:rPr lang="hr-HR" sz="2800" b="1" dirty="0" err="1" smtClean="0">
                <a:solidFill>
                  <a:srgbClr val="FF0000"/>
                </a:solidFill>
              </a:rPr>
              <a:t>noise</a:t>
            </a:r>
            <a:r>
              <a:rPr lang="hr-HR" sz="2800" b="1" dirty="0" smtClean="0">
                <a:solidFill>
                  <a:srgbClr val="FF0000"/>
                </a:solidFill>
              </a:rPr>
              <a:t>” </a:t>
            </a:r>
            <a:r>
              <a:rPr lang="hr-HR" sz="2800" b="1" dirty="0" err="1" smtClean="0">
                <a:solidFill>
                  <a:srgbClr val="FF0000"/>
                </a:solidFill>
              </a:rPr>
              <a:t>scenario</a:t>
            </a:r>
            <a:r>
              <a:rPr lang="hr-HR" sz="2800" b="1" dirty="0" smtClean="0">
                <a:solidFill>
                  <a:srgbClr val="FF0000"/>
                </a:solidFill>
              </a:rPr>
              <a:t> </a:t>
            </a:r>
            <a:r>
              <a:rPr lang="hr-HR" sz="2800" b="1" dirty="0" smtClean="0"/>
              <a:t>)</a:t>
            </a:r>
            <a:endParaRPr lang="hr-HR" sz="2800" b="1" dirty="0"/>
          </a:p>
        </p:txBody>
      </p:sp>
      <p:sp>
        <p:nvSpPr>
          <p:cNvPr id="6" name="Content Placeholder 5"/>
          <p:cNvSpPr>
            <a:spLocks noGrp="1"/>
          </p:cNvSpPr>
          <p:nvPr>
            <p:ph idx="1"/>
          </p:nvPr>
        </p:nvSpPr>
        <p:spPr/>
        <p:txBody>
          <a:bodyPr/>
          <a:lstStyle/>
          <a:p>
            <a:pPr>
              <a:lnSpc>
                <a:spcPct val="115000"/>
              </a:lnSpc>
              <a:spcAft>
                <a:spcPts val="1000"/>
              </a:spcAft>
            </a:pPr>
            <a:r>
              <a:rPr lang="hr-HR" sz="1800" b="1" dirty="0">
                <a:ea typeface="Calibri"/>
                <a:cs typeface="Times New Roman"/>
              </a:rPr>
              <a:t>Meeting </a:t>
            </a:r>
            <a:r>
              <a:rPr lang="hr-HR" sz="1800" b="1" dirty="0" err="1">
                <a:ea typeface="Calibri"/>
                <a:cs typeface="Times New Roman"/>
              </a:rPr>
              <a:t>with</a:t>
            </a:r>
            <a:r>
              <a:rPr lang="hr-HR" sz="1800" b="1" dirty="0">
                <a:ea typeface="Calibri"/>
                <a:cs typeface="Times New Roman"/>
              </a:rPr>
              <a:t> </a:t>
            </a:r>
            <a:r>
              <a:rPr lang="hr-HR" sz="1800" b="1" dirty="0" err="1">
                <a:ea typeface="Calibri"/>
                <a:cs typeface="Times New Roman"/>
              </a:rPr>
              <a:t>Mrs.Vesna</a:t>
            </a:r>
            <a:r>
              <a:rPr lang="hr-HR" sz="1800" b="1" dirty="0">
                <a:ea typeface="Calibri"/>
                <a:cs typeface="Times New Roman"/>
              </a:rPr>
              <a:t> </a:t>
            </a:r>
            <a:r>
              <a:rPr lang="hr-HR" sz="1800" b="1" dirty="0" err="1">
                <a:ea typeface="Calibri"/>
                <a:cs typeface="Times New Roman"/>
              </a:rPr>
              <a:t>Poslončec</a:t>
            </a:r>
            <a:r>
              <a:rPr lang="hr-HR" sz="1800" b="1" dirty="0">
                <a:ea typeface="Calibri"/>
                <a:cs typeface="Times New Roman"/>
              </a:rPr>
              <a:t>-Petrić, </a:t>
            </a:r>
            <a:r>
              <a:rPr lang="hr-HR" sz="1800" b="1" dirty="0" err="1">
                <a:ea typeface="Calibri"/>
                <a:cs typeface="Times New Roman"/>
              </a:rPr>
              <a:t>Professor</a:t>
            </a:r>
            <a:r>
              <a:rPr lang="hr-HR" sz="1800" b="1" dirty="0">
                <a:ea typeface="Calibri"/>
                <a:cs typeface="Times New Roman"/>
              </a:rPr>
              <a:t> </a:t>
            </a:r>
            <a:r>
              <a:rPr lang="hr-HR" sz="1800" b="1" dirty="0" err="1">
                <a:ea typeface="Calibri"/>
                <a:cs typeface="Times New Roman"/>
              </a:rPr>
              <a:t>of</a:t>
            </a:r>
            <a:r>
              <a:rPr lang="hr-HR" sz="1800" b="1" dirty="0">
                <a:ea typeface="Calibri"/>
                <a:cs typeface="Times New Roman"/>
              </a:rPr>
              <a:t> </a:t>
            </a:r>
            <a:r>
              <a:rPr lang="hr-HR" sz="1800" b="1" dirty="0" err="1">
                <a:ea typeface="Calibri"/>
                <a:cs typeface="Times New Roman"/>
              </a:rPr>
              <a:t>Geodesy</a:t>
            </a:r>
            <a:r>
              <a:rPr lang="hr-HR" sz="1800" b="1" dirty="0">
                <a:ea typeface="Calibri"/>
                <a:cs typeface="Times New Roman"/>
              </a:rPr>
              <a:t> – </a:t>
            </a:r>
            <a:r>
              <a:rPr lang="hr-HR" sz="1800" b="1" dirty="0" err="1">
                <a:ea typeface="Calibri"/>
                <a:cs typeface="Times New Roman"/>
              </a:rPr>
              <a:t>January</a:t>
            </a:r>
            <a:r>
              <a:rPr lang="hr-HR" sz="1800" b="1" dirty="0">
                <a:ea typeface="Calibri"/>
                <a:cs typeface="Times New Roman"/>
              </a:rPr>
              <a:t>, 15th </a:t>
            </a:r>
            <a:r>
              <a:rPr lang="hr-HR" sz="1800" b="1" dirty="0" smtClean="0">
                <a:ea typeface="Calibri"/>
                <a:cs typeface="Times New Roman"/>
              </a:rPr>
              <a:t>2015</a:t>
            </a:r>
          </a:p>
          <a:p>
            <a:pPr>
              <a:lnSpc>
                <a:spcPct val="115000"/>
              </a:lnSpc>
              <a:spcAft>
                <a:spcPts val="1000"/>
              </a:spcAft>
              <a:buFont typeface="Wingdings" pitchFamily="2" charset="2"/>
              <a:buChar char="Ø"/>
            </a:pPr>
            <a:r>
              <a:rPr lang="hr-HR" sz="1800" dirty="0" smtClean="0"/>
              <a:t>w</a:t>
            </a:r>
            <a:r>
              <a:rPr lang="en-US" sz="1800" dirty="0" smtClean="0"/>
              <a:t>e </a:t>
            </a:r>
            <a:r>
              <a:rPr lang="en-US" sz="1800" dirty="0"/>
              <a:t>established cooperation with the Faculty of </a:t>
            </a:r>
            <a:r>
              <a:rPr lang="en-US" sz="1800" dirty="0" smtClean="0"/>
              <a:t>Geodesy</a:t>
            </a:r>
            <a:r>
              <a:rPr lang="hr-HR" sz="1800" dirty="0" smtClean="0"/>
              <a:t> </a:t>
            </a:r>
            <a:r>
              <a:rPr lang="hr-HR" sz="1800" dirty="0" err="1" smtClean="0"/>
              <a:t>and</a:t>
            </a:r>
            <a:r>
              <a:rPr lang="hr-HR" sz="1800" dirty="0" smtClean="0"/>
              <a:t> </a:t>
            </a:r>
            <a:r>
              <a:rPr lang="hr-HR" sz="1800" dirty="0" err="1" smtClean="0"/>
              <a:t>presented</a:t>
            </a:r>
            <a:r>
              <a:rPr lang="hr-HR" sz="1800" dirty="0" smtClean="0"/>
              <a:t> </a:t>
            </a:r>
            <a:r>
              <a:rPr lang="hr-HR" sz="1800" dirty="0" err="1" smtClean="0"/>
              <a:t>the</a:t>
            </a:r>
            <a:r>
              <a:rPr lang="hr-HR" sz="1800" dirty="0" smtClean="0"/>
              <a:t> </a:t>
            </a:r>
            <a:r>
              <a:rPr lang="en-US" sz="1800" dirty="0" smtClean="0"/>
              <a:t>objectives of the I-Scope project, its main goals and scenarios and purpose of the IT application for solar </a:t>
            </a:r>
            <a:r>
              <a:rPr lang="en-US" sz="1800" dirty="0" err="1" smtClean="0"/>
              <a:t>irrad</a:t>
            </a:r>
            <a:r>
              <a:rPr lang="hr-HR" sz="1800" dirty="0" err="1" smtClean="0"/>
              <a:t>iation</a:t>
            </a:r>
            <a:r>
              <a:rPr lang="en-US" sz="1800" dirty="0" smtClean="0"/>
              <a:t> calculation and noise recording</a:t>
            </a:r>
          </a:p>
          <a:p>
            <a:pPr>
              <a:lnSpc>
                <a:spcPct val="115000"/>
              </a:lnSpc>
              <a:spcAft>
                <a:spcPts val="1000"/>
              </a:spcAft>
              <a:buFont typeface="Wingdings" pitchFamily="2" charset="2"/>
              <a:buChar char="Ø"/>
            </a:pPr>
            <a:r>
              <a:rPr lang="hr-HR" sz="1800" dirty="0" err="1" smtClean="0"/>
              <a:t>it</a:t>
            </a:r>
            <a:r>
              <a:rPr lang="hr-HR" sz="1800" dirty="0" smtClean="0"/>
              <a:t> </a:t>
            </a:r>
            <a:r>
              <a:rPr lang="hr-HR" sz="1800" dirty="0" err="1" smtClean="0"/>
              <a:t>was</a:t>
            </a:r>
            <a:r>
              <a:rPr lang="en-US" sz="1800" dirty="0" smtClean="0"/>
              <a:t> show</a:t>
            </a:r>
            <a:r>
              <a:rPr lang="hr-HR" sz="1800" dirty="0" smtClean="0"/>
              <a:t>n</a:t>
            </a:r>
            <a:r>
              <a:rPr lang="en-US" sz="1800" dirty="0" smtClean="0"/>
              <a:t> great interest and </a:t>
            </a:r>
            <a:r>
              <a:rPr lang="hr-HR" sz="1800" dirty="0" err="1" smtClean="0"/>
              <a:t>students</a:t>
            </a:r>
            <a:r>
              <a:rPr lang="hr-HR" sz="1800" dirty="0" smtClean="0"/>
              <a:t> </a:t>
            </a:r>
            <a:r>
              <a:rPr lang="hr-HR" sz="1800" dirty="0" err="1" smtClean="0"/>
              <a:t>were</a:t>
            </a:r>
            <a:r>
              <a:rPr lang="hr-HR" sz="1800" dirty="0" smtClean="0"/>
              <a:t> </a:t>
            </a:r>
            <a:r>
              <a:rPr lang="hr-HR" sz="1800" dirty="0" err="1" smtClean="0"/>
              <a:t>willing</a:t>
            </a:r>
            <a:r>
              <a:rPr lang="hr-HR" sz="1800" dirty="0" smtClean="0"/>
              <a:t> to </a:t>
            </a:r>
            <a:r>
              <a:rPr lang="hr-HR" sz="1800" dirty="0" err="1" smtClean="0"/>
              <a:t>help</a:t>
            </a:r>
            <a:r>
              <a:rPr lang="hr-HR" sz="1800" dirty="0" smtClean="0"/>
              <a:t> </a:t>
            </a:r>
            <a:r>
              <a:rPr lang="hr-HR" sz="1800" dirty="0" err="1" smtClean="0"/>
              <a:t>us</a:t>
            </a:r>
            <a:r>
              <a:rPr lang="hr-HR" sz="1800" dirty="0" smtClean="0"/>
              <a:t> </a:t>
            </a:r>
            <a:r>
              <a:rPr lang="hr-HR" sz="1800" dirty="0" err="1" smtClean="0"/>
              <a:t>in</a:t>
            </a:r>
            <a:r>
              <a:rPr lang="hr-HR" sz="1800" dirty="0" smtClean="0"/>
              <a:t> </a:t>
            </a:r>
            <a:r>
              <a:rPr lang="en-US" sz="1800" dirty="0" smtClean="0"/>
              <a:t>further testing and dissemination of the application</a:t>
            </a:r>
            <a:r>
              <a:rPr lang="hr-HR" sz="1800" dirty="0" smtClean="0"/>
              <a:t> </a:t>
            </a:r>
            <a:r>
              <a:rPr lang="hr-HR" sz="1800" dirty="0" err="1" smtClean="0"/>
              <a:t>by</a:t>
            </a:r>
            <a:r>
              <a:rPr lang="hr-HR" sz="1800" dirty="0" smtClean="0"/>
              <a:t> </a:t>
            </a:r>
            <a:r>
              <a:rPr lang="en-US" sz="1800" dirty="0" smtClean="0"/>
              <a:t>making noise maps within pilot area</a:t>
            </a:r>
            <a:endParaRPr lang="hr-HR" sz="1800" dirty="0">
              <a:ea typeface="Calibri"/>
              <a:cs typeface="Times New Roman"/>
            </a:endParaRPr>
          </a:p>
          <a:p>
            <a:pPr marL="0" indent="0">
              <a:buNone/>
            </a:pPr>
            <a:endParaRPr lang="hr-HR" dirty="0"/>
          </a:p>
        </p:txBody>
      </p:sp>
      <p:pic>
        <p:nvPicPr>
          <p:cNvPr id="1029" name="Picture 5" descr="C:\Users\kercegovac\Desktop\I-SCOPE\FIRST TESTING_ZAG\I-Scope_photos_1st testing\DSC_0506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116632"/>
            <a:ext cx="1872208" cy="14675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743" y="4437112"/>
            <a:ext cx="3077074" cy="2115280"/>
          </a:xfrm>
          <a:prstGeom prst="rect">
            <a:avLst/>
          </a:prstGeom>
          <a:ln>
            <a:noFill/>
          </a:ln>
          <a:effectLst>
            <a:softEdge rad="112500"/>
          </a:effectLst>
        </p:spPr>
      </p:pic>
    </p:spTree>
    <p:extLst>
      <p:ext uri="{BB962C8B-B14F-4D97-AF65-F5344CB8AC3E}">
        <p14:creationId xmlns:p14="http://schemas.microsoft.com/office/powerpoint/2010/main" val="1835443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548680"/>
            <a:ext cx="6668888" cy="1384995"/>
          </a:xfrm>
          <a:prstGeom prst="rect">
            <a:avLst/>
          </a:prstGeom>
          <a:noFill/>
        </p:spPr>
        <p:txBody>
          <a:bodyPr wrap="square" rtlCol="0">
            <a:spAutoFit/>
          </a:bodyPr>
          <a:lstStyle/>
          <a:p>
            <a:r>
              <a:rPr lang="hr-HR" sz="2800" b="1" dirty="0" err="1"/>
              <a:t>T</a:t>
            </a:r>
            <a:r>
              <a:rPr lang="hr-HR" sz="2800" b="1" dirty="0" err="1" smtClean="0"/>
              <a:t>esting</a:t>
            </a:r>
            <a:r>
              <a:rPr lang="hr-HR" sz="2800" b="1" dirty="0" smtClean="0"/>
              <a:t> </a:t>
            </a:r>
            <a:r>
              <a:rPr lang="hr-HR" sz="2800" b="1" dirty="0" err="1" smtClean="0"/>
              <a:t>the</a:t>
            </a:r>
            <a:r>
              <a:rPr lang="hr-HR" sz="2800" b="1" dirty="0" smtClean="0"/>
              <a:t> I-</a:t>
            </a:r>
            <a:r>
              <a:rPr lang="hr-HR" sz="2800" b="1" dirty="0" err="1" smtClean="0"/>
              <a:t>Scope</a:t>
            </a:r>
            <a:r>
              <a:rPr lang="hr-HR" sz="2800" b="1" dirty="0" smtClean="0"/>
              <a:t> </a:t>
            </a:r>
            <a:r>
              <a:rPr lang="hr-HR" sz="2800" b="1" dirty="0" err="1" smtClean="0"/>
              <a:t>application</a:t>
            </a:r>
            <a:r>
              <a:rPr lang="hr-HR" sz="2800" b="1" dirty="0" smtClean="0"/>
              <a:t> (</a:t>
            </a:r>
            <a:r>
              <a:rPr lang="hr-HR" sz="2800" b="1" dirty="0" smtClean="0">
                <a:solidFill>
                  <a:srgbClr val="FF0000"/>
                </a:solidFill>
              </a:rPr>
              <a:t> „</a:t>
            </a:r>
            <a:r>
              <a:rPr lang="hr-HR" sz="2800" b="1" dirty="0" err="1">
                <a:solidFill>
                  <a:srgbClr val="FF0000"/>
                </a:solidFill>
              </a:rPr>
              <a:t>noise</a:t>
            </a:r>
            <a:r>
              <a:rPr lang="hr-HR" sz="2800" b="1" dirty="0">
                <a:solidFill>
                  <a:srgbClr val="FF0000"/>
                </a:solidFill>
              </a:rPr>
              <a:t>” </a:t>
            </a:r>
            <a:r>
              <a:rPr lang="hr-HR" sz="2800" b="1" dirty="0" err="1" smtClean="0">
                <a:solidFill>
                  <a:srgbClr val="FF0000"/>
                </a:solidFill>
              </a:rPr>
              <a:t>scenario</a:t>
            </a:r>
            <a:r>
              <a:rPr lang="hr-HR" sz="2800" b="1" dirty="0" smtClean="0">
                <a:solidFill>
                  <a:srgbClr val="FF0000"/>
                </a:solidFill>
              </a:rPr>
              <a:t> </a:t>
            </a:r>
            <a:r>
              <a:rPr lang="hr-HR" sz="2800" b="1" dirty="0" smtClean="0"/>
              <a:t>)</a:t>
            </a:r>
            <a:endParaRPr lang="hr-HR" sz="2800" b="1" dirty="0"/>
          </a:p>
          <a:p>
            <a:endParaRPr lang="hr-HR" sz="2800" b="1" dirty="0"/>
          </a:p>
        </p:txBody>
      </p:sp>
      <p:sp>
        <p:nvSpPr>
          <p:cNvPr id="6" name="Content Placeholder 5"/>
          <p:cNvSpPr>
            <a:spLocks noGrp="1"/>
          </p:cNvSpPr>
          <p:nvPr>
            <p:ph idx="1"/>
          </p:nvPr>
        </p:nvSpPr>
        <p:spPr/>
        <p:txBody>
          <a:bodyPr>
            <a:normAutofit/>
          </a:bodyPr>
          <a:lstStyle/>
          <a:p>
            <a:pPr>
              <a:buFont typeface="Wingdings" pitchFamily="2" charset="2"/>
              <a:buChar char="Ø"/>
            </a:pPr>
            <a:endParaRPr lang="hr-HR" sz="1800" dirty="0" smtClean="0"/>
          </a:p>
          <a:p>
            <a:pPr>
              <a:buFont typeface="Wingdings" pitchFamily="2" charset="2"/>
              <a:buChar char="Ø"/>
            </a:pPr>
            <a:r>
              <a:rPr lang="en-US" sz="1800" dirty="0" smtClean="0"/>
              <a:t>students  of Geodesy students were given the task to test the I-Scope application (noise scenario ) using their mobile phones</a:t>
            </a:r>
          </a:p>
          <a:p>
            <a:pPr>
              <a:buFont typeface="Wingdings" pitchFamily="2" charset="2"/>
              <a:buChar char="Ø"/>
            </a:pPr>
            <a:r>
              <a:rPr lang="en-US" sz="1800" dirty="0" smtClean="0"/>
              <a:t>measurements are collected in the afternoon and uploaded to Google Earth for visual display</a:t>
            </a:r>
          </a:p>
          <a:p>
            <a:pPr marL="0" indent="0">
              <a:buNone/>
            </a:pPr>
            <a:endParaRPr lang="hr-HR" sz="1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212976"/>
            <a:ext cx="3432175" cy="25669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429000"/>
            <a:ext cx="3446463" cy="257492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04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107504" y="-28600"/>
            <a:ext cx="9144000" cy="6858000"/>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548680"/>
            <a:ext cx="6668888" cy="1384995"/>
          </a:xfrm>
          <a:prstGeom prst="rect">
            <a:avLst/>
          </a:prstGeom>
          <a:noFill/>
        </p:spPr>
        <p:txBody>
          <a:bodyPr wrap="square" rtlCol="0">
            <a:spAutoFit/>
          </a:bodyPr>
          <a:lstStyle/>
          <a:p>
            <a:r>
              <a:rPr lang="hr-HR" sz="2800" b="1" dirty="0" err="1"/>
              <a:t>T</a:t>
            </a:r>
            <a:r>
              <a:rPr lang="hr-HR" sz="2800" b="1" dirty="0" err="1" smtClean="0"/>
              <a:t>esting</a:t>
            </a:r>
            <a:r>
              <a:rPr lang="hr-HR" sz="2800" b="1" dirty="0" smtClean="0"/>
              <a:t> </a:t>
            </a:r>
            <a:r>
              <a:rPr lang="hr-HR" sz="2800" b="1" dirty="0" err="1" smtClean="0"/>
              <a:t>the</a:t>
            </a:r>
            <a:r>
              <a:rPr lang="hr-HR" sz="2800" b="1" dirty="0" smtClean="0"/>
              <a:t> I-</a:t>
            </a:r>
            <a:r>
              <a:rPr lang="hr-HR" sz="2800" b="1" dirty="0" err="1" smtClean="0"/>
              <a:t>Scope</a:t>
            </a:r>
            <a:r>
              <a:rPr lang="hr-HR" sz="2800" b="1" dirty="0" smtClean="0"/>
              <a:t> </a:t>
            </a:r>
            <a:r>
              <a:rPr lang="hr-HR" sz="2800" b="1" dirty="0" err="1" smtClean="0"/>
              <a:t>application</a:t>
            </a:r>
            <a:r>
              <a:rPr lang="hr-HR" sz="2800" b="1" dirty="0" smtClean="0"/>
              <a:t> </a:t>
            </a:r>
            <a:r>
              <a:rPr lang="hr-HR" sz="2800" b="1" dirty="0"/>
              <a:t> </a:t>
            </a:r>
            <a:r>
              <a:rPr lang="hr-HR" sz="2800" b="1" dirty="0" smtClean="0"/>
              <a:t>( </a:t>
            </a:r>
            <a:r>
              <a:rPr lang="hr-HR" sz="2800" b="1" dirty="0" smtClean="0">
                <a:solidFill>
                  <a:srgbClr val="FF0000"/>
                </a:solidFill>
              </a:rPr>
              <a:t>„</a:t>
            </a:r>
            <a:r>
              <a:rPr lang="hr-HR" sz="2800" b="1" dirty="0" err="1">
                <a:solidFill>
                  <a:srgbClr val="FF0000"/>
                </a:solidFill>
              </a:rPr>
              <a:t>noise</a:t>
            </a:r>
            <a:r>
              <a:rPr lang="hr-HR" sz="2800" b="1" dirty="0">
                <a:solidFill>
                  <a:srgbClr val="FF0000"/>
                </a:solidFill>
              </a:rPr>
              <a:t>” </a:t>
            </a:r>
            <a:r>
              <a:rPr lang="hr-HR" sz="2800" b="1" dirty="0" err="1" smtClean="0">
                <a:solidFill>
                  <a:srgbClr val="FF0000"/>
                </a:solidFill>
              </a:rPr>
              <a:t>scenario</a:t>
            </a:r>
            <a:r>
              <a:rPr lang="hr-HR" sz="2800" b="1" dirty="0" smtClean="0">
                <a:solidFill>
                  <a:srgbClr val="FF0000"/>
                </a:solidFill>
              </a:rPr>
              <a:t> </a:t>
            </a:r>
            <a:r>
              <a:rPr lang="hr-HR" sz="2800" b="1" dirty="0" smtClean="0"/>
              <a:t>)</a:t>
            </a:r>
            <a:endParaRPr lang="hr-HR" sz="2800" b="1" dirty="0"/>
          </a:p>
          <a:p>
            <a:endParaRPr lang="hr-HR" sz="2800" b="1" dirty="0"/>
          </a:p>
        </p:txBody>
      </p:sp>
      <p:sp>
        <p:nvSpPr>
          <p:cNvPr id="6" name="Content Placeholder 5"/>
          <p:cNvSpPr>
            <a:spLocks noGrp="1"/>
          </p:cNvSpPr>
          <p:nvPr>
            <p:ph idx="1"/>
          </p:nvPr>
        </p:nvSpPr>
        <p:spPr/>
        <p:txBody>
          <a:bodyPr>
            <a:normAutofit/>
          </a:bodyPr>
          <a:lstStyle/>
          <a:p>
            <a:pPr>
              <a:buFont typeface="Wingdings" pitchFamily="2" charset="2"/>
              <a:buChar char="Ø"/>
            </a:pPr>
            <a:endParaRPr lang="hr-HR" sz="1800" dirty="0" smtClean="0"/>
          </a:p>
          <a:p>
            <a:pPr>
              <a:buFont typeface="Wingdings" pitchFamily="2" charset="2"/>
              <a:buChar char="Ø"/>
            </a:pPr>
            <a:r>
              <a:rPr lang="en-US" sz="1800" dirty="0" smtClean="0"/>
              <a:t>noise measured by the application was ranging from 30 to 110 dB ( the strength of the noise that causes hearing damage </a:t>
            </a:r>
            <a:r>
              <a:rPr lang="en-US" sz="1800" dirty="0" err="1" smtClean="0"/>
              <a:t>rangs</a:t>
            </a:r>
            <a:r>
              <a:rPr lang="en-US" sz="1800" dirty="0" smtClean="0"/>
              <a:t> from 80 to 90 dB </a:t>
            </a:r>
            <a:r>
              <a:rPr lang="hr-HR" sz="1800" dirty="0" smtClean="0"/>
              <a:t>)</a:t>
            </a:r>
            <a:endParaRPr lang="en-US" sz="1800" dirty="0" smtClean="0"/>
          </a:p>
          <a:p>
            <a:pPr>
              <a:buFont typeface="Wingdings" pitchFamily="2" charset="2"/>
              <a:buChar char="Ø"/>
            </a:pPr>
            <a:r>
              <a:rPr lang="en-US" sz="1800" dirty="0" smtClean="0"/>
              <a:t> total of measurements is 18,782 measurements</a:t>
            </a:r>
          </a:p>
          <a:p>
            <a:pPr>
              <a:buFont typeface="Wingdings" pitchFamily="2" charset="2"/>
              <a:buChar char="Ø"/>
            </a:pPr>
            <a:r>
              <a:rPr lang="en-US" sz="1800" dirty="0" smtClean="0"/>
              <a:t>minimum noise level recorded by the students was less than 30dB</a:t>
            </a:r>
          </a:p>
          <a:p>
            <a:pPr>
              <a:buFont typeface="Wingdings" pitchFamily="2" charset="2"/>
              <a:buChar char="Ø"/>
            </a:pPr>
            <a:r>
              <a:rPr lang="en-US" sz="1800" dirty="0" smtClean="0"/>
              <a:t>maximum noise level recorded by the students was 108 dB</a:t>
            </a:r>
          </a:p>
          <a:p>
            <a:pPr>
              <a:buFont typeface="Wingdings" pitchFamily="2" charset="2"/>
              <a:buChar char="Ø"/>
            </a:pPr>
            <a:endParaRPr lang="en-US" sz="1800" dirty="0" smtClean="0"/>
          </a:p>
          <a:p>
            <a:pPr marL="0" indent="0">
              <a:buNone/>
            </a:pPr>
            <a:endParaRPr lang="hr-HR" sz="1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152" y="4221088"/>
            <a:ext cx="3228776" cy="236227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6819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4801" y="0"/>
            <a:ext cx="9144000" cy="6858000"/>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548680"/>
            <a:ext cx="6668888" cy="1384995"/>
          </a:xfrm>
          <a:prstGeom prst="rect">
            <a:avLst/>
          </a:prstGeom>
          <a:noFill/>
        </p:spPr>
        <p:txBody>
          <a:bodyPr wrap="square" rtlCol="0">
            <a:spAutoFit/>
          </a:bodyPr>
          <a:lstStyle/>
          <a:p>
            <a:r>
              <a:rPr lang="hr-HR" sz="2800" b="1" dirty="0" err="1"/>
              <a:t>T</a:t>
            </a:r>
            <a:r>
              <a:rPr lang="hr-HR" sz="2800" b="1" dirty="0" err="1" smtClean="0"/>
              <a:t>esting</a:t>
            </a:r>
            <a:r>
              <a:rPr lang="hr-HR" sz="2800" b="1" dirty="0" smtClean="0"/>
              <a:t> </a:t>
            </a:r>
            <a:r>
              <a:rPr lang="hr-HR" sz="2800" b="1" dirty="0" err="1" smtClean="0"/>
              <a:t>the</a:t>
            </a:r>
            <a:r>
              <a:rPr lang="hr-HR" sz="2800" b="1" dirty="0" smtClean="0"/>
              <a:t> I-</a:t>
            </a:r>
            <a:r>
              <a:rPr lang="hr-HR" sz="2800" b="1" dirty="0" err="1" smtClean="0"/>
              <a:t>Scope</a:t>
            </a:r>
            <a:r>
              <a:rPr lang="hr-HR" sz="2800" b="1" dirty="0" smtClean="0"/>
              <a:t> </a:t>
            </a:r>
            <a:r>
              <a:rPr lang="hr-HR" sz="2800" b="1" dirty="0" err="1" smtClean="0"/>
              <a:t>application</a:t>
            </a:r>
            <a:r>
              <a:rPr lang="hr-HR" sz="2800" b="1" dirty="0" smtClean="0"/>
              <a:t> </a:t>
            </a:r>
            <a:r>
              <a:rPr lang="hr-HR" sz="2800" b="1" dirty="0"/>
              <a:t> </a:t>
            </a:r>
            <a:r>
              <a:rPr lang="hr-HR" sz="2800" b="1" dirty="0" smtClean="0"/>
              <a:t>(</a:t>
            </a:r>
            <a:r>
              <a:rPr lang="hr-HR" sz="2800" b="1" dirty="0">
                <a:solidFill>
                  <a:srgbClr val="FF0000"/>
                </a:solidFill>
              </a:rPr>
              <a:t>„</a:t>
            </a:r>
            <a:r>
              <a:rPr lang="hr-HR" sz="2800" b="1" dirty="0" err="1">
                <a:solidFill>
                  <a:srgbClr val="FF0000"/>
                </a:solidFill>
              </a:rPr>
              <a:t>noise</a:t>
            </a:r>
            <a:r>
              <a:rPr lang="hr-HR" sz="2800" b="1" dirty="0">
                <a:solidFill>
                  <a:srgbClr val="FF0000"/>
                </a:solidFill>
              </a:rPr>
              <a:t>” </a:t>
            </a:r>
            <a:r>
              <a:rPr lang="hr-HR" sz="2800" b="1" dirty="0" err="1">
                <a:solidFill>
                  <a:srgbClr val="FF0000"/>
                </a:solidFill>
              </a:rPr>
              <a:t>scenario</a:t>
            </a:r>
            <a:r>
              <a:rPr lang="hr-HR" sz="2800" b="1" dirty="0">
                <a:solidFill>
                  <a:srgbClr val="FF0000"/>
                </a:solidFill>
              </a:rPr>
              <a:t> </a:t>
            </a:r>
            <a:r>
              <a:rPr lang="hr-HR" sz="2800" b="1" dirty="0" smtClean="0"/>
              <a:t>)</a:t>
            </a:r>
            <a:endParaRPr lang="hr-HR" sz="2800" b="1" dirty="0"/>
          </a:p>
          <a:p>
            <a:endParaRPr lang="hr-HR" sz="2800" b="1" dirty="0"/>
          </a:p>
        </p:txBody>
      </p:sp>
      <p:sp>
        <p:nvSpPr>
          <p:cNvPr id="6" name="Content Placeholder 5"/>
          <p:cNvSpPr>
            <a:spLocks noGrp="1"/>
          </p:cNvSpPr>
          <p:nvPr>
            <p:ph idx="1"/>
          </p:nvPr>
        </p:nvSpPr>
        <p:spPr/>
        <p:txBody>
          <a:bodyPr>
            <a:normAutofit/>
          </a:bodyPr>
          <a:lstStyle/>
          <a:p>
            <a:pPr>
              <a:buFont typeface="Wingdings" pitchFamily="2" charset="2"/>
              <a:buChar char="Ø"/>
            </a:pPr>
            <a:r>
              <a:rPr lang="hr-HR" sz="2400" b="1" u="sng" dirty="0" err="1" smtClean="0">
                <a:solidFill>
                  <a:srgbClr val="FF0000"/>
                </a:solidFill>
              </a:rPr>
              <a:t>good</a:t>
            </a:r>
            <a:r>
              <a:rPr lang="hr-HR" sz="2400" b="1" u="sng" dirty="0" smtClean="0">
                <a:solidFill>
                  <a:srgbClr val="FF0000"/>
                </a:solidFill>
              </a:rPr>
              <a:t> </a:t>
            </a:r>
            <a:r>
              <a:rPr lang="hr-HR" sz="2400" b="1" u="sng" dirty="0" err="1" smtClean="0">
                <a:solidFill>
                  <a:srgbClr val="FF0000"/>
                </a:solidFill>
              </a:rPr>
              <a:t>remarks</a:t>
            </a:r>
            <a:r>
              <a:rPr lang="hr-HR" sz="2400" b="1" u="sng" dirty="0" smtClean="0">
                <a:solidFill>
                  <a:srgbClr val="FF0000"/>
                </a:solidFill>
              </a:rPr>
              <a:t>:</a:t>
            </a:r>
          </a:p>
          <a:p>
            <a:r>
              <a:rPr lang="en-US" sz="2400" dirty="0" smtClean="0"/>
              <a:t>application </a:t>
            </a:r>
            <a:r>
              <a:rPr lang="hr-HR" sz="2400" dirty="0" err="1" smtClean="0"/>
              <a:t>opens</a:t>
            </a:r>
            <a:r>
              <a:rPr lang="hr-HR" sz="2400" dirty="0" smtClean="0"/>
              <a:t> </a:t>
            </a:r>
            <a:r>
              <a:rPr lang="en-US" sz="2400" dirty="0" smtClean="0"/>
              <a:t>quickly </a:t>
            </a:r>
            <a:endParaRPr lang="hr-HR" sz="2400" dirty="0" smtClean="0"/>
          </a:p>
          <a:p>
            <a:r>
              <a:rPr lang="en-US" sz="2400" dirty="0" smtClean="0"/>
              <a:t>easy </a:t>
            </a:r>
            <a:r>
              <a:rPr lang="en-US" sz="2400" dirty="0"/>
              <a:t>to </a:t>
            </a:r>
            <a:r>
              <a:rPr lang="en-US" sz="2400" dirty="0" smtClean="0"/>
              <a:t>use</a:t>
            </a:r>
            <a:r>
              <a:rPr lang="hr-HR" sz="2400" dirty="0"/>
              <a:t> </a:t>
            </a:r>
            <a:endParaRPr lang="en-US" sz="2400" dirty="0"/>
          </a:p>
          <a:p>
            <a:r>
              <a:rPr lang="en-US" sz="2400" dirty="0"/>
              <a:t>good 3D visualization</a:t>
            </a:r>
          </a:p>
          <a:p>
            <a:r>
              <a:rPr lang="en-US" sz="2400" dirty="0"/>
              <a:t>detailed instructions for </a:t>
            </a:r>
            <a:r>
              <a:rPr lang="en-US" sz="2400" dirty="0" smtClean="0"/>
              <a:t>use</a:t>
            </a:r>
            <a:r>
              <a:rPr lang="hr-HR" sz="2400" dirty="0" err="1" smtClean="0"/>
              <a:t>rs</a:t>
            </a:r>
            <a:endParaRPr lang="en-US" sz="2400" dirty="0"/>
          </a:p>
          <a:p>
            <a:r>
              <a:rPr lang="en-US" sz="2400" dirty="0"/>
              <a:t>useful information for users</a:t>
            </a:r>
          </a:p>
          <a:p>
            <a:r>
              <a:rPr lang="en-US" sz="2400" dirty="0"/>
              <a:t>insight into other cities that are partners in the project</a:t>
            </a:r>
            <a:endParaRPr lang="hr-HR" sz="2400" dirty="0" smtClean="0"/>
          </a:p>
        </p:txBody>
      </p:sp>
    </p:spTree>
    <p:extLst>
      <p:ext uri="{BB962C8B-B14F-4D97-AF65-F5344CB8AC3E}">
        <p14:creationId xmlns:p14="http://schemas.microsoft.com/office/powerpoint/2010/main" val="1910899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4801" y="0"/>
            <a:ext cx="9144000" cy="6858000"/>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548680"/>
            <a:ext cx="6668888" cy="1384995"/>
          </a:xfrm>
          <a:prstGeom prst="rect">
            <a:avLst/>
          </a:prstGeom>
          <a:noFill/>
        </p:spPr>
        <p:txBody>
          <a:bodyPr wrap="square" rtlCol="0">
            <a:spAutoFit/>
          </a:bodyPr>
          <a:lstStyle/>
          <a:p>
            <a:r>
              <a:rPr lang="hr-HR" sz="2800" b="1" dirty="0" err="1"/>
              <a:t>T</a:t>
            </a:r>
            <a:r>
              <a:rPr lang="hr-HR" sz="2800" b="1" dirty="0" err="1" smtClean="0"/>
              <a:t>esting</a:t>
            </a:r>
            <a:r>
              <a:rPr lang="hr-HR" sz="2800" b="1" dirty="0" smtClean="0"/>
              <a:t> </a:t>
            </a:r>
            <a:r>
              <a:rPr lang="hr-HR" sz="2800" b="1" dirty="0" err="1" smtClean="0"/>
              <a:t>of</a:t>
            </a:r>
            <a:r>
              <a:rPr lang="hr-HR" sz="2800" b="1" dirty="0" smtClean="0"/>
              <a:t> </a:t>
            </a:r>
            <a:r>
              <a:rPr lang="hr-HR" sz="2800" b="1" dirty="0" err="1" smtClean="0"/>
              <a:t>the</a:t>
            </a:r>
            <a:r>
              <a:rPr lang="hr-HR" sz="2800" b="1" dirty="0" smtClean="0"/>
              <a:t> beta </a:t>
            </a:r>
            <a:r>
              <a:rPr lang="hr-HR" sz="2800" b="1" dirty="0" err="1" smtClean="0"/>
              <a:t>version</a:t>
            </a:r>
            <a:r>
              <a:rPr lang="hr-HR" sz="2800" b="1" dirty="0" smtClean="0"/>
              <a:t> </a:t>
            </a:r>
            <a:r>
              <a:rPr lang="hr-HR" sz="2800" b="1" dirty="0" err="1" smtClean="0"/>
              <a:t>of</a:t>
            </a:r>
            <a:r>
              <a:rPr lang="hr-HR" sz="2800" b="1" dirty="0" smtClean="0"/>
              <a:t> </a:t>
            </a:r>
            <a:r>
              <a:rPr lang="hr-HR" sz="2800" b="1" dirty="0" err="1" smtClean="0"/>
              <a:t>the</a:t>
            </a:r>
            <a:r>
              <a:rPr lang="hr-HR" sz="2800" b="1" dirty="0" smtClean="0"/>
              <a:t> I-</a:t>
            </a:r>
            <a:r>
              <a:rPr lang="hr-HR" sz="2800" b="1" dirty="0" err="1" smtClean="0"/>
              <a:t>Scope</a:t>
            </a:r>
            <a:r>
              <a:rPr lang="hr-HR" sz="2800" b="1" dirty="0" smtClean="0"/>
              <a:t> </a:t>
            </a:r>
            <a:r>
              <a:rPr lang="hr-HR" sz="2800" b="1" dirty="0" err="1" smtClean="0"/>
              <a:t>application</a:t>
            </a:r>
            <a:r>
              <a:rPr lang="hr-HR" sz="2800" b="1" dirty="0" smtClean="0"/>
              <a:t> </a:t>
            </a:r>
            <a:r>
              <a:rPr lang="hr-HR" sz="2800" b="1" dirty="0"/>
              <a:t> </a:t>
            </a:r>
            <a:r>
              <a:rPr lang="hr-HR" sz="2800" b="1" dirty="0" smtClean="0"/>
              <a:t>(</a:t>
            </a:r>
            <a:r>
              <a:rPr lang="hr-HR" sz="2800" b="1" dirty="0">
                <a:solidFill>
                  <a:srgbClr val="FF0000"/>
                </a:solidFill>
              </a:rPr>
              <a:t>„</a:t>
            </a:r>
            <a:r>
              <a:rPr lang="hr-HR" sz="2800" b="1" dirty="0" err="1">
                <a:solidFill>
                  <a:srgbClr val="FF0000"/>
                </a:solidFill>
              </a:rPr>
              <a:t>noise</a:t>
            </a:r>
            <a:r>
              <a:rPr lang="hr-HR" sz="2800" b="1" dirty="0">
                <a:solidFill>
                  <a:srgbClr val="FF0000"/>
                </a:solidFill>
              </a:rPr>
              <a:t>” </a:t>
            </a:r>
            <a:r>
              <a:rPr lang="hr-HR" sz="2800" b="1" dirty="0" err="1">
                <a:solidFill>
                  <a:srgbClr val="FF0000"/>
                </a:solidFill>
              </a:rPr>
              <a:t>scenario</a:t>
            </a:r>
            <a:r>
              <a:rPr lang="hr-HR" sz="2800" b="1" dirty="0">
                <a:solidFill>
                  <a:srgbClr val="FF0000"/>
                </a:solidFill>
              </a:rPr>
              <a:t> </a:t>
            </a:r>
            <a:r>
              <a:rPr lang="hr-HR" sz="2800" b="1" dirty="0" smtClean="0"/>
              <a:t>)</a:t>
            </a:r>
            <a:endParaRPr lang="hr-HR" sz="2800" b="1" dirty="0"/>
          </a:p>
          <a:p>
            <a:endParaRPr lang="hr-HR" sz="2800" b="1" dirty="0"/>
          </a:p>
        </p:txBody>
      </p:sp>
      <p:sp>
        <p:nvSpPr>
          <p:cNvPr id="6" name="Content Placeholder 5"/>
          <p:cNvSpPr>
            <a:spLocks noGrp="1"/>
          </p:cNvSpPr>
          <p:nvPr>
            <p:ph idx="1"/>
          </p:nvPr>
        </p:nvSpPr>
        <p:spPr/>
        <p:txBody>
          <a:bodyPr>
            <a:normAutofit/>
          </a:bodyPr>
          <a:lstStyle/>
          <a:p>
            <a:pPr>
              <a:buFont typeface="Wingdings" pitchFamily="2" charset="2"/>
              <a:buChar char="Ø"/>
            </a:pPr>
            <a:r>
              <a:rPr lang="hr-HR" sz="2400" b="1" u="sng" dirty="0" err="1" smtClean="0">
                <a:solidFill>
                  <a:srgbClr val="FF0000"/>
                </a:solidFill>
              </a:rPr>
              <a:t>good</a:t>
            </a:r>
            <a:r>
              <a:rPr lang="hr-HR" sz="2400" b="1" u="sng" dirty="0" smtClean="0">
                <a:solidFill>
                  <a:srgbClr val="FF0000"/>
                </a:solidFill>
              </a:rPr>
              <a:t> </a:t>
            </a:r>
            <a:r>
              <a:rPr lang="hr-HR" sz="2400" b="1" u="sng" dirty="0" err="1" smtClean="0">
                <a:solidFill>
                  <a:srgbClr val="FF0000"/>
                </a:solidFill>
              </a:rPr>
              <a:t>remarks</a:t>
            </a:r>
            <a:r>
              <a:rPr lang="hr-HR" sz="2400" b="1" u="sng" dirty="0" smtClean="0">
                <a:solidFill>
                  <a:srgbClr val="FF0000"/>
                </a:solidFill>
              </a:rPr>
              <a:t>:</a:t>
            </a:r>
          </a:p>
          <a:p>
            <a:r>
              <a:rPr lang="en-US" sz="2400" dirty="0" smtClean="0"/>
              <a:t>allows citizens to measure the noise exposure in their daily environment</a:t>
            </a:r>
          </a:p>
          <a:p>
            <a:r>
              <a:rPr lang="en-US" sz="2400" dirty="0" smtClean="0"/>
              <a:t>everyone can participate in the creation of collective noise mapping by sharing its geo-referenced measurements by Noise Tube application</a:t>
            </a:r>
          </a:p>
          <a:p>
            <a:r>
              <a:rPr lang="en-US" sz="2400" dirty="0" smtClean="0"/>
              <a:t>performed measurements can be complemented with labels such as information about the source of noise (traffic, airplane, people)</a:t>
            </a:r>
          </a:p>
          <a:p>
            <a:pPr marL="0" indent="0">
              <a:buNone/>
            </a:pPr>
            <a:endParaRPr lang="hr-HR" sz="2400" dirty="0" smtClean="0"/>
          </a:p>
        </p:txBody>
      </p:sp>
    </p:spTree>
    <p:extLst>
      <p:ext uri="{BB962C8B-B14F-4D97-AF65-F5344CB8AC3E}">
        <p14:creationId xmlns:p14="http://schemas.microsoft.com/office/powerpoint/2010/main" val="3734553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User’s</a:t>
            </a:r>
            <a:r>
              <a:rPr lang="hr-HR" sz="2800" b="1" dirty="0" smtClean="0"/>
              <a:t> </a:t>
            </a:r>
            <a:r>
              <a:rPr lang="en-US" sz="2800" b="1" dirty="0" smtClean="0"/>
              <a:t>experience and satisfaction</a:t>
            </a:r>
            <a:endParaRPr lang="en-US" sz="2800" b="1" dirty="0"/>
          </a:p>
        </p:txBody>
      </p:sp>
      <p:sp>
        <p:nvSpPr>
          <p:cNvPr id="3" name="Content Placeholder 2"/>
          <p:cNvSpPr>
            <a:spLocks noGrp="1"/>
          </p:cNvSpPr>
          <p:nvPr>
            <p:ph idx="1"/>
          </p:nvPr>
        </p:nvSpPr>
        <p:spPr/>
        <p:txBody>
          <a:bodyPr>
            <a:normAutofit/>
          </a:bodyPr>
          <a:lstStyle/>
          <a:p>
            <a:endParaRPr lang="hr-HR" sz="2400" dirty="0" smtClean="0"/>
          </a:p>
          <a:p>
            <a:r>
              <a:rPr lang="en-US" sz="2400" dirty="0" smtClean="0"/>
              <a:t>people unwilling to fill in the online questionnaire because they can just skip it</a:t>
            </a:r>
          </a:p>
          <a:p>
            <a:r>
              <a:rPr lang="en-US" sz="2400" dirty="0" smtClean="0"/>
              <a:t>too long to load system</a:t>
            </a:r>
          </a:p>
          <a:p>
            <a:r>
              <a:rPr lang="en-US" sz="2400" dirty="0" smtClean="0"/>
              <a:t>users are not able to zoom the map</a:t>
            </a:r>
            <a:endParaRPr lang="hr-HR" sz="2400" dirty="0" smtClean="0"/>
          </a:p>
          <a:p>
            <a:r>
              <a:rPr lang="en-US" sz="2400" dirty="0" smtClean="0"/>
              <a:t>missing </a:t>
            </a:r>
            <a:r>
              <a:rPr lang="en-US" sz="2400" dirty="0"/>
              <a:t>calculation for solar collector for hot </a:t>
            </a:r>
            <a:r>
              <a:rPr lang="en-US" sz="2400" dirty="0" smtClean="0"/>
              <a:t>water</a:t>
            </a:r>
          </a:p>
          <a:p>
            <a:r>
              <a:rPr lang="en-US" sz="2400" dirty="0" smtClean="0"/>
              <a:t>it should be included the whole city, not only the pilot area</a:t>
            </a:r>
          </a:p>
          <a:p>
            <a:pPr marL="0" indent="0">
              <a:buNone/>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215516" y="1700808"/>
            <a:ext cx="8712968" cy="5355312"/>
          </a:xfrm>
          <a:prstGeom prst="rect">
            <a:avLst/>
          </a:prstGeom>
          <a:noFill/>
        </p:spPr>
        <p:txBody>
          <a:bodyPr wrap="square" rtlCol="0">
            <a:spAutoFit/>
          </a:bodyPr>
          <a:lstStyle/>
          <a:p>
            <a:endParaRPr lang="en-US" dirty="0" smtClean="0"/>
          </a:p>
          <a:p>
            <a:pPr marL="285750" indent="-285750">
              <a:buFont typeface="Wingdings" pitchFamily="2" charset="2"/>
              <a:buChar char="Ø"/>
            </a:pPr>
            <a:r>
              <a:rPr lang="en-US" dirty="0" smtClean="0"/>
              <a:t> Representatives of the City Office for Energy, Environment and Sustainable Development</a:t>
            </a:r>
          </a:p>
          <a:p>
            <a:pPr marL="285750" indent="-285750">
              <a:buFont typeface="Wingdings" pitchFamily="2" charset="2"/>
              <a:buChar char="Ø"/>
            </a:pPr>
            <a:endParaRPr lang="en-US" dirty="0" smtClean="0"/>
          </a:p>
          <a:p>
            <a:pPr marL="285750" indent="-285750">
              <a:buFont typeface="Wingdings" pitchFamily="2" charset="2"/>
              <a:buChar char="Ø"/>
            </a:pPr>
            <a:r>
              <a:rPr lang="en-US" dirty="0" smtClean="0"/>
              <a:t> Professionals in installations of renewable energy sources (Members of the Croatian Chamber of Mechanical Engineers, Electrical Engineers and Architects</a:t>
            </a:r>
            <a:r>
              <a:rPr lang="hr-HR" dirty="0" smtClean="0"/>
              <a:t>, </a:t>
            </a:r>
            <a:r>
              <a:rPr lang="en-US" dirty="0"/>
              <a:t>Croatian Association for Solar </a:t>
            </a:r>
            <a:r>
              <a:rPr lang="en-US" dirty="0" smtClean="0"/>
              <a:t>Energy)</a:t>
            </a:r>
          </a:p>
          <a:p>
            <a:pPr marL="285750" indent="-285750">
              <a:buFont typeface="Wingdings" pitchFamily="2" charset="2"/>
              <a:buChar char="Ø"/>
            </a:pPr>
            <a:endParaRPr lang="en-US" dirty="0" smtClean="0"/>
          </a:p>
          <a:p>
            <a:pPr marL="285750" indent="-285750">
              <a:buFont typeface="Wingdings" pitchFamily="2" charset="2"/>
              <a:buChar char="Ø"/>
            </a:pPr>
            <a:r>
              <a:rPr lang="en-US" dirty="0" smtClean="0"/>
              <a:t> Educational institutions (“Technical school „</a:t>
            </a:r>
            <a:r>
              <a:rPr lang="en-US" dirty="0" err="1" smtClean="0"/>
              <a:t>Ruđer</a:t>
            </a:r>
            <a:r>
              <a:rPr lang="en-US" dirty="0" smtClean="0"/>
              <a:t> </a:t>
            </a:r>
            <a:r>
              <a:rPr lang="en-US" dirty="0" err="1" smtClean="0"/>
              <a:t>Bošković</a:t>
            </a:r>
            <a:r>
              <a:rPr lang="en-US" dirty="0" smtClean="0"/>
              <a:t>”, Faculty of Architecture ; Faculty of Geodesy, Zagreb Technical museum)</a:t>
            </a:r>
          </a:p>
          <a:p>
            <a:endParaRPr lang="en-US" dirty="0" smtClean="0"/>
          </a:p>
          <a:p>
            <a:pPr marL="285750" indent="-285750">
              <a:buFont typeface="Wingdings" pitchFamily="2" charset="2"/>
              <a:buChar char="Ø"/>
            </a:pPr>
            <a:endParaRPr lang="en-US" dirty="0" smtClean="0"/>
          </a:p>
          <a:p>
            <a:pPr marL="285750" indent="-285750">
              <a:buFont typeface="Wingdings" pitchFamily="2" charset="2"/>
              <a:buChar char="Ø"/>
            </a:pPr>
            <a:r>
              <a:rPr lang="en-US" dirty="0" smtClean="0"/>
              <a:t> Private company- “</a:t>
            </a:r>
            <a:r>
              <a:rPr lang="en-US" dirty="0" err="1" smtClean="0"/>
              <a:t>Končar</a:t>
            </a:r>
            <a:r>
              <a:rPr lang="en-US" dirty="0" smtClean="0"/>
              <a:t> </a:t>
            </a:r>
            <a:r>
              <a:rPr lang="en-US" dirty="0" err="1" smtClean="0"/>
              <a:t>Inem</a:t>
            </a:r>
            <a:r>
              <a:rPr lang="en-US" dirty="0" smtClean="0"/>
              <a:t> </a:t>
            </a:r>
            <a:r>
              <a:rPr lang="en-US" dirty="0" err="1" smtClean="0"/>
              <a:t>d.o.o</a:t>
            </a:r>
            <a:r>
              <a:rPr lang="en-US" dirty="0" smtClean="0"/>
              <a:t>.”</a:t>
            </a:r>
            <a:r>
              <a:rPr lang="hr-HR" dirty="0" smtClean="0"/>
              <a:t> </a:t>
            </a:r>
            <a:endParaRPr lang="en-US" dirty="0" smtClean="0"/>
          </a:p>
          <a:p>
            <a:endParaRPr lang="en-US" strike="sngStrike" dirty="0" smtClean="0"/>
          </a:p>
          <a:p>
            <a:endParaRPr lang="en-US" strike="sngStrike" dirty="0"/>
          </a:p>
          <a:p>
            <a:endParaRPr lang="hr-HR" dirty="0" smtClean="0"/>
          </a:p>
          <a:p>
            <a:endParaRPr lang="hr-HR" dirty="0" smtClean="0"/>
          </a:p>
          <a:p>
            <a:pPr marL="171450" indent="-171450">
              <a:buFont typeface="Arial" pitchFamily="34" charset="0"/>
              <a:buChar char="•"/>
            </a:pPr>
            <a:endParaRPr lang="hr-HR" dirty="0" smtClean="0"/>
          </a:p>
          <a:p>
            <a:r>
              <a:rPr lang="hr-HR" dirty="0" smtClean="0"/>
              <a:t>                             </a:t>
            </a:r>
            <a:endParaRPr lang="en-US"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6591" y="548680"/>
            <a:ext cx="6668888" cy="954107"/>
          </a:xfrm>
          <a:prstGeom prst="rect">
            <a:avLst/>
          </a:prstGeom>
          <a:noFill/>
        </p:spPr>
        <p:txBody>
          <a:bodyPr wrap="square" rtlCol="0">
            <a:spAutoFit/>
          </a:bodyPr>
          <a:lstStyle/>
          <a:p>
            <a:r>
              <a:rPr lang="en-US" sz="2800" b="1" dirty="0" smtClean="0"/>
              <a:t>Target groups involved in project (presentation and testing activities)</a:t>
            </a:r>
            <a:endParaRPr lang="en-US" sz="2800" b="1" dirty="0"/>
          </a:p>
        </p:txBody>
      </p:sp>
    </p:spTree>
    <p:extLst>
      <p:ext uri="{BB962C8B-B14F-4D97-AF65-F5344CB8AC3E}">
        <p14:creationId xmlns:p14="http://schemas.microsoft.com/office/powerpoint/2010/main" val="25560250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Project endorsed by City of Zagreb</a:t>
            </a:r>
            <a:endParaRPr lang="en-US" sz="2800" b="1" dirty="0"/>
          </a:p>
        </p:txBody>
      </p:sp>
      <p:sp>
        <p:nvSpPr>
          <p:cNvPr id="3" name="Content Placeholder 2"/>
          <p:cNvSpPr>
            <a:spLocks noGrp="1"/>
          </p:cNvSpPr>
          <p:nvPr>
            <p:ph idx="1"/>
          </p:nvPr>
        </p:nvSpPr>
        <p:spPr/>
        <p:txBody>
          <a:bodyPr>
            <a:normAutofit lnSpcReduction="10000"/>
          </a:bodyPr>
          <a:lstStyle/>
          <a:p>
            <a:endParaRPr lang="hr-HR" sz="2400" dirty="0" smtClean="0"/>
          </a:p>
          <a:p>
            <a:r>
              <a:rPr lang="en-US" sz="2400" dirty="0" smtClean="0"/>
              <a:t>In accordance with the Action Plan for Sustainable Energy</a:t>
            </a:r>
            <a:r>
              <a:rPr lang="hr-HR" sz="2400" dirty="0" smtClean="0"/>
              <a:t> ,</a:t>
            </a:r>
            <a:r>
              <a:rPr lang="en-US" sz="2400" dirty="0" smtClean="0"/>
              <a:t> City of Zagreb </a:t>
            </a:r>
            <a:r>
              <a:rPr lang="hr-HR" sz="2400" dirty="0" err="1" smtClean="0"/>
              <a:t>has</a:t>
            </a:r>
            <a:r>
              <a:rPr lang="hr-HR" sz="2400" dirty="0" smtClean="0"/>
              <a:t> </a:t>
            </a:r>
            <a:r>
              <a:rPr lang="hr-HR" sz="2400" dirty="0" err="1" smtClean="0"/>
              <a:t>been</a:t>
            </a:r>
            <a:r>
              <a:rPr lang="en-US" sz="2400" dirty="0" smtClean="0"/>
              <a:t> implementing a project of renewable energy to produce hot water as well as electricity generating facilities owned by the </a:t>
            </a:r>
            <a:r>
              <a:rPr lang="hr-HR" sz="2400" dirty="0" smtClean="0"/>
              <a:t>C</a:t>
            </a:r>
            <a:r>
              <a:rPr lang="en-US" sz="2400" dirty="0" err="1" smtClean="0"/>
              <a:t>ity</a:t>
            </a:r>
            <a:endParaRPr lang="hr-HR" sz="2400" dirty="0"/>
          </a:p>
          <a:p>
            <a:r>
              <a:rPr lang="en-US" sz="2400" dirty="0"/>
              <a:t>the last several years, the City of Zagreb has opened a </a:t>
            </a:r>
            <a:r>
              <a:rPr lang="hr-HR" sz="2400" dirty="0" smtClean="0"/>
              <a:t>tender</a:t>
            </a:r>
            <a:r>
              <a:rPr lang="en-US" sz="2400" dirty="0" smtClean="0"/>
              <a:t> </a:t>
            </a:r>
            <a:r>
              <a:rPr lang="en-US" sz="2400" dirty="0"/>
              <a:t>for the subsidized </a:t>
            </a:r>
            <a:r>
              <a:rPr lang="en-US" sz="2400" dirty="0" smtClean="0"/>
              <a:t>cost</a:t>
            </a:r>
            <a:r>
              <a:rPr lang="hr-HR" sz="2400" dirty="0" smtClean="0"/>
              <a:t>s </a:t>
            </a:r>
            <a:r>
              <a:rPr lang="en-US" sz="2400" dirty="0" smtClean="0"/>
              <a:t>of </a:t>
            </a:r>
            <a:r>
              <a:rPr lang="en-US" sz="2400" dirty="0"/>
              <a:t>purchasing and installing renewable energy </a:t>
            </a:r>
            <a:r>
              <a:rPr lang="en-US" sz="2400" dirty="0" smtClean="0"/>
              <a:t>systems</a:t>
            </a:r>
            <a:r>
              <a:rPr lang="hr-HR" sz="2400" dirty="0" smtClean="0"/>
              <a:t> for </a:t>
            </a:r>
            <a:r>
              <a:rPr lang="en-US" sz="2400" dirty="0" smtClean="0"/>
              <a:t>legal </a:t>
            </a:r>
            <a:r>
              <a:rPr lang="en-US" sz="2400" dirty="0"/>
              <a:t>entities and individuals</a:t>
            </a:r>
          </a:p>
          <a:p>
            <a:r>
              <a:rPr lang="en-US" sz="2400" dirty="0" smtClean="0"/>
              <a:t>the I-Scope application is an adequate tool </a:t>
            </a:r>
            <a:r>
              <a:rPr lang="hr-HR" sz="2400" dirty="0" smtClean="0"/>
              <a:t>for</a:t>
            </a:r>
            <a:r>
              <a:rPr lang="en-US" sz="2400" dirty="0" smtClean="0"/>
              <a:t> solar irradiation calculation and direct economic benefits. It  can stimulate the development of solar energy usage and improve the quality of life.</a:t>
            </a:r>
            <a:endParaRPr lang="hr-HR" sz="2400" dirty="0" smtClean="0"/>
          </a:p>
          <a:p>
            <a:endParaRPr lang="hr-HR"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Project endorsed by City of Zagreb</a:t>
            </a:r>
            <a:endParaRPr lang="hr-HR" sz="2800" b="1" dirty="0"/>
          </a:p>
        </p:txBody>
      </p:sp>
      <p:sp>
        <p:nvSpPr>
          <p:cNvPr id="3" name="Content Placeholder 2"/>
          <p:cNvSpPr>
            <a:spLocks noGrp="1"/>
          </p:cNvSpPr>
          <p:nvPr>
            <p:ph idx="1"/>
          </p:nvPr>
        </p:nvSpPr>
        <p:spPr/>
        <p:txBody>
          <a:bodyPr>
            <a:normAutofit/>
          </a:bodyPr>
          <a:lstStyle/>
          <a:p>
            <a:endParaRPr lang="hr-HR" sz="2400" dirty="0" smtClean="0"/>
          </a:p>
          <a:p>
            <a:r>
              <a:rPr lang="en-US" sz="2400" dirty="0" smtClean="0"/>
              <a:t>the City of Zagreb has made its strategic noise map, which includes the strategic map of road traffic noise, strategic of the railway traffic and strategic map of industrial facilities.</a:t>
            </a:r>
          </a:p>
          <a:p>
            <a:r>
              <a:rPr lang="en-US" sz="2400" dirty="0" smtClean="0"/>
              <a:t> based on results of the strategic noise map it will be prepared an action plan for noise protection from individual noise sources.</a:t>
            </a:r>
          </a:p>
          <a:p>
            <a:r>
              <a:rPr lang="en-US" sz="2400" dirty="0" smtClean="0"/>
              <a:t>by the I-Scope application citizens can easily get information  about the surrounding noise just by simple recording of  the noise in their everyday environment</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0" y="0"/>
            <a:ext cx="9144000" cy="6858000"/>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2800" b="1" dirty="0" smtClean="0">
                <a:latin typeface="+mn-lt"/>
              </a:rPr>
              <a:t>Involving citizens and more experts</a:t>
            </a:r>
            <a:endParaRPr lang="en-US" sz="2800" b="1" dirty="0">
              <a:latin typeface="+mn-lt"/>
            </a:endParaRPr>
          </a:p>
        </p:txBody>
      </p:sp>
      <p:sp>
        <p:nvSpPr>
          <p:cNvPr id="6" name="Content Placeholder 5"/>
          <p:cNvSpPr>
            <a:spLocks noGrp="1"/>
          </p:cNvSpPr>
          <p:nvPr>
            <p:ph idx="1"/>
          </p:nvPr>
        </p:nvSpPr>
        <p:spPr/>
        <p:txBody>
          <a:bodyPr>
            <a:normAutofit lnSpcReduction="10000"/>
          </a:bodyPr>
          <a:lstStyle/>
          <a:p>
            <a:r>
              <a:rPr lang="en-US" sz="2400" b="1" dirty="0" smtClean="0"/>
              <a:t>Zagreb Energy Week  (11th – 16th May 2015) </a:t>
            </a:r>
            <a:r>
              <a:rPr lang="en-US" sz="2400" dirty="0" smtClean="0"/>
              <a:t>– great event and opportunity to present the I-Scope project and invite more experts and as many citizens to take a look at the I-Scope website and to inform about the project and to run its IT application. </a:t>
            </a:r>
          </a:p>
          <a:p>
            <a:r>
              <a:rPr lang="en-US" sz="2400" dirty="0" smtClean="0"/>
              <a:t>on May 12th, 2015 the I-Scope project was presented to representatives of the Croatian Chamber of Mechanical Engineers, Electrical Engineering and Architecture</a:t>
            </a:r>
          </a:p>
          <a:p>
            <a:r>
              <a:rPr lang="en-US" sz="2400" dirty="0" smtClean="0"/>
              <a:t>on the last day, May 16th there was an exhibition on the Main Square "Josip </a:t>
            </a:r>
            <a:r>
              <a:rPr lang="en-US" sz="2400" dirty="0" err="1" smtClean="0"/>
              <a:t>Jelačić</a:t>
            </a:r>
            <a:r>
              <a:rPr lang="en-US" sz="2400" dirty="0" smtClean="0"/>
              <a:t>" where citizens could get some information about the project , take some flyers and get informed about it</a:t>
            </a:r>
          </a:p>
        </p:txBody>
      </p:sp>
    </p:spTree>
    <p:extLst>
      <p:ext uri="{BB962C8B-B14F-4D97-AF65-F5344CB8AC3E}">
        <p14:creationId xmlns:p14="http://schemas.microsoft.com/office/powerpoint/2010/main" val="9671219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Suggestions</a:t>
            </a:r>
            <a:endParaRPr lang="en-US" sz="2800" b="1" dirty="0"/>
          </a:p>
        </p:txBody>
      </p:sp>
      <p:sp>
        <p:nvSpPr>
          <p:cNvPr id="3" name="Content Placeholder 2"/>
          <p:cNvSpPr>
            <a:spLocks noGrp="1"/>
          </p:cNvSpPr>
          <p:nvPr>
            <p:ph idx="1"/>
          </p:nvPr>
        </p:nvSpPr>
        <p:spPr/>
        <p:txBody>
          <a:bodyPr>
            <a:normAutofit/>
          </a:bodyPr>
          <a:lstStyle/>
          <a:p>
            <a:r>
              <a:rPr lang="hr-HR" sz="2400" dirty="0" smtClean="0"/>
              <a:t>e</a:t>
            </a:r>
            <a:r>
              <a:rPr lang="en-US" sz="2400" dirty="0" err="1" smtClean="0"/>
              <a:t>nable</a:t>
            </a:r>
            <a:r>
              <a:rPr lang="en-US" sz="2400" dirty="0" smtClean="0"/>
              <a:t> calculation for solar collector for hot water</a:t>
            </a:r>
          </a:p>
          <a:p>
            <a:r>
              <a:rPr lang="hr-HR" sz="2400" dirty="0" smtClean="0"/>
              <a:t>e</a:t>
            </a:r>
            <a:r>
              <a:rPr lang="en-US" sz="2400" dirty="0" err="1" smtClean="0"/>
              <a:t>xpand</a:t>
            </a:r>
            <a:r>
              <a:rPr lang="en-US" sz="2400" dirty="0" smtClean="0"/>
              <a:t> the pilot area on the whole city</a:t>
            </a:r>
          </a:p>
          <a:p>
            <a:r>
              <a:rPr lang="hr-HR" sz="2400" dirty="0"/>
              <a:t>i</a:t>
            </a:r>
            <a:r>
              <a:rPr lang="en-US" sz="2400" dirty="0" err="1" smtClean="0"/>
              <a:t>nform</a:t>
            </a:r>
            <a:r>
              <a:rPr lang="en-US" sz="2400" dirty="0" smtClean="0"/>
              <a:t> users of application about the possibility of higher energy production in dependence on installed angle of  PV panels</a:t>
            </a:r>
          </a:p>
          <a:p>
            <a:r>
              <a:rPr lang="hr-HR" sz="2400" dirty="0" smtClean="0"/>
              <a:t>s</a:t>
            </a:r>
            <a:r>
              <a:rPr lang="en-US" sz="2400" dirty="0" smtClean="0"/>
              <a:t>peed up and make easy first opening of application as much as possible</a:t>
            </a:r>
          </a:p>
          <a:p>
            <a:r>
              <a:rPr lang="hr-HR" sz="2400" dirty="0" smtClean="0"/>
              <a:t>f</a:t>
            </a:r>
            <a:r>
              <a:rPr lang="en-US" sz="2400" dirty="0" smtClean="0"/>
              <a:t>or the city administration</a:t>
            </a:r>
            <a:r>
              <a:rPr lang="hr-HR" sz="2400" dirty="0" smtClean="0"/>
              <a:t> </a:t>
            </a:r>
            <a:r>
              <a:rPr lang="hr-HR" sz="2400" dirty="0" err="1" smtClean="0"/>
              <a:t>users</a:t>
            </a:r>
            <a:r>
              <a:rPr lang="en-US" sz="2400" dirty="0" smtClean="0"/>
              <a:t> enable the report of total amount </a:t>
            </a:r>
            <a:r>
              <a:rPr lang="hr-HR" sz="2400" dirty="0" err="1" smtClean="0"/>
              <a:t>of</a:t>
            </a:r>
            <a:r>
              <a:rPr lang="hr-HR" sz="2400" dirty="0" smtClean="0"/>
              <a:t> </a:t>
            </a:r>
            <a:r>
              <a:rPr lang="en-US" sz="2400" dirty="0" smtClean="0"/>
              <a:t>solar potential </a:t>
            </a:r>
            <a:r>
              <a:rPr lang="hr-HR" sz="2400" dirty="0" smtClean="0"/>
              <a:t>c</a:t>
            </a:r>
            <a:r>
              <a:rPr lang="en-US" sz="2400" dirty="0" err="1" smtClean="0"/>
              <a:t>ity</a:t>
            </a:r>
            <a:r>
              <a:rPr lang="en-US" sz="2400" dirty="0" smtClean="0"/>
              <a:t> roofs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2" descr="D:\Dati\Iscope\Logo\Logo_version_14.png"/>
          <p:cNvPicPr>
            <a:picLocks noChangeAspect="1" noChangeArrowheads="1"/>
          </p:cNvPicPr>
          <p:nvPr/>
        </p:nvPicPr>
        <p:blipFill rotWithShape="1">
          <a:blip r:embed="rId2" cstate="print">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60648" r="60648"/>
          <a:stretch/>
        </p:blipFill>
        <p:spPr bwMode="auto">
          <a:xfrm>
            <a:off x="1115616" y="1412776"/>
            <a:ext cx="6000061" cy="256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U:\My Documents\SLIKE\LOGIĆI\City of Zagreb_Logo.gif"/>
          <p:cNvPicPr>
            <a:picLocks noChangeAspect="1" noChangeArrowheads="1"/>
          </p:cNvPicPr>
          <p:nvPr/>
        </p:nvPicPr>
        <p:blipFill>
          <a:blip r:embed="rId4" cstate="print">
            <a:lum bright="70000" contrast="-70000"/>
            <a:extLst>
              <a:ext uri="{BEBA8EAE-BF5A-486C-A8C5-ECC9F3942E4B}">
                <a14:imgProps xmlns:a14="http://schemas.microsoft.com/office/drawing/2010/main">
                  <a14:imgLayer r:embed="rId5">
                    <a14:imgEffect>
                      <a14:saturation sat="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88224" y="330946"/>
            <a:ext cx="2375448" cy="29658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U:\My Documents\ict_psp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9070" y="620243"/>
            <a:ext cx="1224136" cy="7925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My Documents\SLIKE\LOGIĆI\City of Zagreb_Logo.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520" y="188640"/>
            <a:ext cx="639752" cy="7987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D:\Dati\Iscope\Logo\Logo_version_1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9323" y="188640"/>
            <a:ext cx="1381815" cy="59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U:\My Documents\SLIKE\kruno-slike\Panorama\IMGP3065-IMGP3069 ver 1.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047536"/>
            <a:ext cx="9180511" cy="18378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9512" y="1829861"/>
            <a:ext cx="8532440" cy="3409900"/>
          </a:xfrm>
        </p:spPr>
        <p:txBody>
          <a:bodyPr>
            <a:noAutofit/>
          </a:bodyPr>
          <a:lstStyle/>
          <a:p>
            <a:r>
              <a:rPr lang="en-US" sz="2400" b="1" dirty="0" smtClean="0">
                <a:latin typeface="+mn-lt"/>
              </a:rPr>
              <a:t>Damir </a:t>
            </a:r>
            <a:r>
              <a:rPr lang="en-US" sz="2400" b="1" dirty="0" err="1" smtClean="0">
                <a:latin typeface="+mn-lt"/>
              </a:rPr>
              <a:t>Loncaric</a:t>
            </a:r>
            <a:r>
              <a:rPr lang="en-US" sz="2400" dirty="0" smtClean="0">
                <a:latin typeface="Berlin Sans FB Demi" pitchFamily="34" charset="0"/>
              </a:rPr>
              <a:t/>
            </a:r>
            <a:br>
              <a:rPr lang="en-US" sz="2400" dirty="0" smtClean="0">
                <a:latin typeface="Berlin Sans FB Demi" pitchFamily="34" charset="0"/>
              </a:rPr>
            </a:br>
            <a:r>
              <a:rPr lang="en-US" sz="2400" dirty="0" smtClean="0">
                <a:latin typeface="Berlin Sans FB Demi" pitchFamily="34" charset="0"/>
              </a:rPr>
              <a:t/>
            </a:r>
            <a:br>
              <a:rPr lang="en-US" sz="2400" dirty="0" smtClean="0">
                <a:latin typeface="Berlin Sans FB Demi" pitchFamily="34" charset="0"/>
              </a:rPr>
            </a:br>
            <a:r>
              <a:rPr lang="en-US" sz="2400" b="1" dirty="0" smtClean="0">
                <a:latin typeface="+mn-lt"/>
              </a:rPr>
              <a:t>City of Zagreb </a:t>
            </a:r>
            <a:br>
              <a:rPr lang="en-US" sz="2400" b="1" dirty="0" smtClean="0">
                <a:latin typeface="+mn-lt"/>
              </a:rPr>
            </a:br>
            <a:r>
              <a:rPr lang="en-US" sz="2400" b="1" dirty="0" smtClean="0">
                <a:latin typeface="+mn-lt"/>
              </a:rPr>
              <a:t>City Office for Energy, Environment and Sustainable Development</a:t>
            </a:r>
            <a:r>
              <a:rPr lang="en-US" sz="2400" dirty="0" smtClean="0">
                <a:latin typeface="+mn-lt"/>
              </a:rPr>
              <a:t/>
            </a:r>
            <a:br>
              <a:rPr lang="en-US" sz="2400" dirty="0" smtClean="0">
                <a:latin typeface="+mn-lt"/>
              </a:rPr>
            </a:br>
            <a:r>
              <a:rPr lang="en-US" sz="2400" dirty="0" smtClean="0">
                <a:latin typeface="Berlin Sans FB Demi" pitchFamily="34" charset="0"/>
              </a:rPr>
              <a:t/>
            </a:r>
            <a:br>
              <a:rPr lang="en-US" sz="2400" dirty="0" smtClean="0">
                <a:latin typeface="Berlin Sans FB Demi" pitchFamily="34" charset="0"/>
              </a:rPr>
            </a:br>
            <a:r>
              <a:rPr lang="en-US" sz="2400" dirty="0" smtClean="0">
                <a:latin typeface="Berlin Sans FB Demi" pitchFamily="34" charset="0"/>
              </a:rPr>
              <a:t/>
            </a:r>
            <a:br>
              <a:rPr lang="en-US" sz="2400" dirty="0" smtClean="0">
                <a:latin typeface="Berlin Sans FB Demi" pitchFamily="34" charset="0"/>
              </a:rPr>
            </a:br>
            <a:r>
              <a:rPr lang="en-US" sz="2400" dirty="0" smtClean="0"/>
              <a:t>E-mail: damir.loncaric@zagreb.hr</a:t>
            </a:r>
            <a:br>
              <a:rPr lang="en-US" sz="2400" dirty="0" smtClean="0"/>
            </a:br>
            <a:endParaRPr lang="en-US" sz="4000" dirty="0"/>
          </a:p>
        </p:txBody>
      </p:sp>
    </p:spTree>
    <p:extLst>
      <p:ext uri="{BB962C8B-B14F-4D97-AF65-F5344CB8AC3E}">
        <p14:creationId xmlns:p14="http://schemas.microsoft.com/office/powerpoint/2010/main" val="92347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306290" y="-256255"/>
            <a:ext cx="9450289" cy="7101408"/>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10"/>
          <p:cNvSpPr>
            <a:spLocks noGrp="1"/>
          </p:cNvSpPr>
          <p:nvPr>
            <p:ph idx="1"/>
          </p:nvPr>
        </p:nvSpPr>
        <p:spPr/>
        <p:txBody>
          <a:bodyPr>
            <a:normAutofit lnSpcReduction="10000"/>
          </a:bodyPr>
          <a:lstStyle/>
          <a:p>
            <a:r>
              <a:rPr lang="en-US" sz="1800" b="1" dirty="0" smtClean="0"/>
              <a:t>Croatian Chamber of Mechanical Engineers</a:t>
            </a:r>
          </a:p>
          <a:p>
            <a:pPr>
              <a:buFont typeface="Wingdings" pitchFamily="2" charset="2"/>
              <a:buChar char="Ø"/>
            </a:pPr>
            <a:r>
              <a:rPr lang="en-US" sz="1800" dirty="0" smtClean="0"/>
              <a:t>Members of the Chamber perform, within the professional discipline of mechanical engineering, tasks such as design engineering, auditing, design control and project supervision, and construction project management in the fields of physical planning, building and building products manufacture</a:t>
            </a:r>
            <a:endParaRPr lang="en-US" sz="1800" b="1" dirty="0" smtClean="0"/>
          </a:p>
          <a:p>
            <a:r>
              <a:rPr lang="en-US" sz="1800" b="1" dirty="0" smtClean="0"/>
              <a:t>Croatian Chamber of Electrical Engineers</a:t>
            </a:r>
          </a:p>
          <a:p>
            <a:pPr>
              <a:buFont typeface="Wingdings" pitchFamily="2" charset="2"/>
              <a:buChar char="Ø"/>
            </a:pPr>
            <a:r>
              <a:rPr lang="en-US" sz="1800" dirty="0" smtClean="0"/>
              <a:t>The activities of the Association are continuing professional education of members of the chamber and other stakeholders through seminars and traditional Days of Chartered Electrical Engineers, participation in legislation, standardization and other.</a:t>
            </a:r>
          </a:p>
          <a:p>
            <a:r>
              <a:rPr lang="en-US" sz="1800" b="1" dirty="0" smtClean="0"/>
              <a:t>Croatian Chamber of Architects</a:t>
            </a:r>
          </a:p>
          <a:p>
            <a:pPr>
              <a:buFont typeface="Wingdings" pitchFamily="2" charset="2"/>
              <a:buChar char="Ø"/>
            </a:pPr>
            <a:r>
              <a:rPr lang="en-US" sz="1800" dirty="0" smtClean="0"/>
              <a:t>Chamber promotes architecture as an expression of the people and culture of creativity, enhances architectural activity in order to protect the public interest and the interests of third parties.</a:t>
            </a:r>
            <a:endParaRPr lang="en-US" sz="1800" b="1" dirty="0" smtClean="0"/>
          </a:p>
          <a:p>
            <a:pPr marL="0" indent="0">
              <a:buNone/>
            </a:pPr>
            <a:endParaRPr lang="en-US" sz="1800" dirty="0" smtClean="0"/>
          </a:p>
          <a:p>
            <a:pPr marL="0" indent="0">
              <a:buNone/>
            </a:pPr>
            <a:r>
              <a:rPr lang="hr-HR" sz="1800" b="1" dirty="0" smtClean="0"/>
              <a:t>	</a:t>
            </a:r>
            <a:endParaRPr lang="hr-HR" sz="1800" dirty="0" smtClean="0"/>
          </a:p>
          <a:p>
            <a:pPr marL="0" indent="0">
              <a:buNone/>
            </a:pPr>
            <a:endParaRPr lang="hr-H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200" y="0"/>
            <a:ext cx="2571750" cy="1771650"/>
          </a:xfrm>
          <a:prstGeom prst="rect">
            <a:avLst/>
          </a:prstGeom>
          <a:ln>
            <a:noFill/>
          </a:ln>
          <a:effectLst>
            <a:softEdge rad="112500"/>
          </a:effectLst>
        </p:spPr>
      </p:pic>
    </p:spTree>
    <p:extLst>
      <p:ext uri="{BB962C8B-B14F-4D97-AF65-F5344CB8AC3E}">
        <p14:creationId xmlns:p14="http://schemas.microsoft.com/office/powerpoint/2010/main" val="2037467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306290" y="-256255"/>
            <a:ext cx="9450289" cy="7101408"/>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10"/>
          <p:cNvSpPr>
            <a:spLocks noGrp="1"/>
          </p:cNvSpPr>
          <p:nvPr>
            <p:ph idx="1"/>
          </p:nvPr>
        </p:nvSpPr>
        <p:spPr/>
        <p:txBody>
          <a:bodyPr>
            <a:normAutofit/>
          </a:bodyPr>
          <a:lstStyle/>
          <a:p>
            <a:r>
              <a:rPr lang="en-US" sz="1800" b="1" dirty="0" smtClean="0"/>
              <a:t>Technical </a:t>
            </a:r>
            <a:r>
              <a:rPr lang="en-US" sz="1800" b="1" dirty="0"/>
              <a:t>school „</a:t>
            </a:r>
            <a:r>
              <a:rPr lang="en-US" sz="1800" b="1" dirty="0" err="1"/>
              <a:t>Ruđer</a:t>
            </a:r>
            <a:r>
              <a:rPr lang="en-US" sz="1800" b="1" dirty="0"/>
              <a:t> </a:t>
            </a:r>
            <a:r>
              <a:rPr lang="en-US" sz="1800" b="1" dirty="0" err="1"/>
              <a:t>Bošković</a:t>
            </a:r>
            <a:r>
              <a:rPr lang="en-US" sz="1800" b="1" dirty="0"/>
              <a:t>” </a:t>
            </a:r>
          </a:p>
          <a:p>
            <a:pPr>
              <a:buFont typeface="Wingdings" pitchFamily="2" charset="2"/>
              <a:buChar char="Ø"/>
            </a:pPr>
            <a:r>
              <a:rPr lang="en-US" sz="1800" dirty="0" smtClean="0"/>
              <a:t>high </a:t>
            </a:r>
            <a:r>
              <a:rPr lang="en-US" sz="1800" dirty="0"/>
              <a:t>school institution with quality teaching staff. </a:t>
            </a:r>
            <a:endParaRPr lang="hr-HR" sz="1800" dirty="0" smtClean="0"/>
          </a:p>
          <a:p>
            <a:pPr>
              <a:buFont typeface="Wingdings" pitchFamily="2" charset="2"/>
              <a:buChar char="Ø"/>
            </a:pPr>
            <a:r>
              <a:rPr lang="en-US" sz="1800" dirty="0"/>
              <a:t>carry out a special </a:t>
            </a:r>
            <a:r>
              <a:rPr lang="hr-HR" sz="1800" dirty="0" err="1" smtClean="0"/>
              <a:t>education</a:t>
            </a:r>
            <a:r>
              <a:rPr lang="en-US" sz="1800" dirty="0" smtClean="0"/>
              <a:t> </a:t>
            </a:r>
            <a:r>
              <a:rPr lang="hr-HR" sz="1800" dirty="0" smtClean="0"/>
              <a:t> for </a:t>
            </a:r>
            <a:r>
              <a:rPr lang="hr-HR" sz="1800" dirty="0" err="1" smtClean="0"/>
              <a:t>adults</a:t>
            </a:r>
            <a:r>
              <a:rPr lang="hr-HR" sz="1800" dirty="0" smtClean="0"/>
              <a:t> </a:t>
            </a:r>
            <a:r>
              <a:rPr lang="en-US" sz="1800" dirty="0" smtClean="0"/>
              <a:t>and </a:t>
            </a:r>
            <a:r>
              <a:rPr lang="hr-HR" sz="1800" dirty="0" err="1" smtClean="0"/>
              <a:t>exam</a:t>
            </a:r>
            <a:r>
              <a:rPr lang="hr-HR" sz="1800" dirty="0" smtClean="0"/>
              <a:t>  </a:t>
            </a:r>
            <a:r>
              <a:rPr lang="en-US" sz="1800" dirty="0" smtClean="0"/>
              <a:t>for </a:t>
            </a:r>
            <a:r>
              <a:rPr lang="en-US" sz="1800" dirty="0"/>
              <a:t>certification of installers of renewable energy </a:t>
            </a:r>
            <a:r>
              <a:rPr lang="en-US" sz="1800" dirty="0" smtClean="0"/>
              <a:t>sources</a:t>
            </a:r>
            <a:r>
              <a:rPr lang="hr-HR" sz="1800" dirty="0" smtClean="0"/>
              <a:t> (PV)</a:t>
            </a:r>
          </a:p>
          <a:p>
            <a:pPr>
              <a:buFont typeface="Wingdings" pitchFamily="2" charset="2"/>
              <a:buChar char="Ø"/>
            </a:pPr>
            <a:r>
              <a:rPr lang="en-US" sz="1800" dirty="0" smtClean="0"/>
              <a:t>seminars </a:t>
            </a:r>
            <a:r>
              <a:rPr lang="en-US" sz="1800" dirty="0"/>
              <a:t>and courses are designed for all who want to acquire or update knowledge and skills in their professional area important for good performance or because of some personal needs. These programs can be fully adapted to user needs</a:t>
            </a:r>
          </a:p>
          <a:p>
            <a:endParaRPr lang="hr-H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119" y="116632"/>
            <a:ext cx="3768650" cy="1656184"/>
          </a:xfrm>
          <a:prstGeom prst="rect">
            <a:avLst/>
          </a:prstGeom>
          <a:ln>
            <a:noFill/>
          </a:ln>
          <a:effectLst>
            <a:softEdge rad="1125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3933057"/>
            <a:ext cx="3795216" cy="2425213"/>
          </a:xfrm>
          <a:prstGeom prst="rect">
            <a:avLst/>
          </a:prstGeom>
          <a:ln>
            <a:noFill/>
          </a:ln>
          <a:effectLst>
            <a:softEdge rad="112500"/>
          </a:effectLst>
        </p:spPr>
      </p:pic>
    </p:spTree>
    <p:extLst>
      <p:ext uri="{BB962C8B-B14F-4D97-AF65-F5344CB8AC3E}">
        <p14:creationId xmlns:p14="http://schemas.microsoft.com/office/powerpoint/2010/main" val="17562456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306290" y="-256255"/>
            <a:ext cx="9450289" cy="7101408"/>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10"/>
          <p:cNvSpPr>
            <a:spLocks noGrp="1"/>
          </p:cNvSpPr>
          <p:nvPr>
            <p:ph idx="1"/>
          </p:nvPr>
        </p:nvSpPr>
        <p:spPr/>
        <p:txBody>
          <a:bodyPr>
            <a:normAutofit/>
          </a:bodyPr>
          <a:lstStyle/>
          <a:p>
            <a:r>
              <a:rPr lang="hr-HR" sz="1800" b="1" dirty="0"/>
              <a:t>Dr.sc.Ljubomir </a:t>
            </a:r>
            <a:r>
              <a:rPr lang="hr-HR" sz="1800" b="1" dirty="0" err="1" smtClean="0"/>
              <a:t>Majdandžić</a:t>
            </a:r>
            <a:endParaRPr lang="hr-HR" sz="1800" b="1" dirty="0"/>
          </a:p>
          <a:p>
            <a:pPr>
              <a:buFont typeface="Wingdings" pitchFamily="2" charset="2"/>
              <a:buChar char="Ø"/>
            </a:pPr>
            <a:r>
              <a:rPr lang="en-US" sz="1800" dirty="0" smtClean="0"/>
              <a:t>President of the Croatian Association for Solar Energy </a:t>
            </a:r>
          </a:p>
          <a:p>
            <a:pPr>
              <a:buFont typeface="Wingdings" pitchFamily="2" charset="2"/>
              <a:buChar char="Ø"/>
            </a:pPr>
            <a:r>
              <a:rPr lang="en-US" sz="1800" dirty="0" smtClean="0"/>
              <a:t>chief editor of the Solar Technology magazine</a:t>
            </a:r>
          </a:p>
          <a:p>
            <a:pPr>
              <a:buFont typeface="Wingdings" pitchFamily="2" charset="2"/>
              <a:buChar char="Ø"/>
            </a:pPr>
            <a:r>
              <a:rPr lang="en-US" sz="1800" dirty="0" smtClean="0"/>
              <a:t>creator of the 'Solar Roof-</a:t>
            </a:r>
            <a:r>
              <a:rPr lang="en-US" sz="1800" dirty="0" err="1" smtClean="0"/>
              <a:t>Centar</a:t>
            </a:r>
            <a:r>
              <a:rPr lang="en-US" sz="1800" dirty="0" smtClean="0"/>
              <a:t> Zagreb‘ project</a:t>
            </a:r>
          </a:p>
          <a:p>
            <a:pPr>
              <a:buFont typeface="Wingdings" pitchFamily="2" charset="2"/>
              <a:buChar char="Ø"/>
            </a:pPr>
            <a:r>
              <a:rPr lang="en-US" sz="1800" dirty="0" smtClean="0"/>
              <a:t>gives lectures and workshops in the field of renewable energy, energy efficiency, environmental protection, climate change and global warming</a:t>
            </a:r>
          </a:p>
          <a:p>
            <a:pPr>
              <a:buFont typeface="Wingdings" pitchFamily="2" charset="2"/>
              <a:buChar char="Ø"/>
            </a:pPr>
            <a:r>
              <a:rPr lang="en-US" sz="1800" dirty="0" smtClean="0"/>
              <a:t>owner of the first ‘solar home‘, facility in which it is possible to conduct systematic measurements and obtain savings by using solar energy.</a:t>
            </a:r>
          </a:p>
          <a:p>
            <a:pPr>
              <a:buFont typeface="Wingdings" pitchFamily="2" charset="2"/>
              <a:buChar char="Ø"/>
            </a:pPr>
            <a:endParaRPr lang="hr-HR" sz="1800" dirty="0" smtClean="0"/>
          </a:p>
          <a:p>
            <a:pPr>
              <a:buFont typeface="Wingdings" pitchFamily="2" charset="2"/>
              <a:buChar char="Ø"/>
            </a:pPr>
            <a:endParaRPr lang="hr-HR" sz="1800" dirty="0" smtClean="0"/>
          </a:p>
          <a:p>
            <a:pPr marL="0" indent="0">
              <a:buNone/>
            </a:pPr>
            <a:endParaRPr lang="hr-HR"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22448"/>
            <a:ext cx="2736304" cy="1870787"/>
          </a:xfrm>
          <a:prstGeom prst="rect">
            <a:avLst/>
          </a:prstGeom>
          <a:ln>
            <a:noFill/>
          </a:ln>
          <a:effectLst>
            <a:softEdge rad="1125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4343202"/>
            <a:ext cx="3521968" cy="2353206"/>
          </a:xfrm>
          <a:prstGeom prst="rect">
            <a:avLst/>
          </a:prstGeom>
          <a:ln>
            <a:noFill/>
          </a:ln>
          <a:effectLst>
            <a:softEdge rad="112500"/>
          </a:effectLst>
        </p:spPr>
      </p:pic>
    </p:spTree>
    <p:extLst>
      <p:ext uri="{BB962C8B-B14F-4D97-AF65-F5344CB8AC3E}">
        <p14:creationId xmlns:p14="http://schemas.microsoft.com/office/powerpoint/2010/main" val="3687414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252536" y="-256255"/>
            <a:ext cx="9450289" cy="7101408"/>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10"/>
          <p:cNvSpPr>
            <a:spLocks noGrp="1"/>
          </p:cNvSpPr>
          <p:nvPr>
            <p:ph idx="1"/>
          </p:nvPr>
        </p:nvSpPr>
        <p:spPr/>
        <p:txBody>
          <a:bodyPr>
            <a:normAutofit/>
          </a:bodyPr>
          <a:lstStyle/>
          <a:p>
            <a:endParaRPr lang="hr-HR" sz="1800" b="1" dirty="0" smtClean="0"/>
          </a:p>
          <a:p>
            <a:r>
              <a:rPr lang="en-US" sz="1800" b="1" dirty="0" smtClean="0"/>
              <a:t>Zagreb </a:t>
            </a:r>
            <a:r>
              <a:rPr lang="en-US" sz="1800" b="1" dirty="0" err="1" smtClean="0"/>
              <a:t>Techical</a:t>
            </a:r>
            <a:r>
              <a:rPr lang="en-US" sz="1800" b="1" dirty="0" smtClean="0"/>
              <a:t> museum</a:t>
            </a:r>
          </a:p>
          <a:p>
            <a:pPr>
              <a:buFont typeface="Wingdings" pitchFamily="2" charset="2"/>
              <a:buChar char="Ø"/>
            </a:pPr>
            <a:r>
              <a:rPr lang="en-US" sz="1800" dirty="0" smtClean="0"/>
              <a:t>the Technical Museum was founded partly with the aim of popularizing science and technology, but a number of years in the Museum were held occasional lectures as part of the Science forums and festivals</a:t>
            </a:r>
            <a:endParaRPr lang="hr-HR" sz="1800" dirty="0" smtClean="0"/>
          </a:p>
          <a:p>
            <a:pPr>
              <a:buFont typeface="Wingdings" pitchFamily="2" charset="2"/>
              <a:buChar char="Ø"/>
            </a:pPr>
            <a:r>
              <a:rPr lang="en-US" sz="1800" dirty="0" smtClean="0"/>
              <a:t>special </a:t>
            </a:r>
            <a:r>
              <a:rPr lang="en-US" sz="1800" dirty="0"/>
              <a:t>part of the technical museum </a:t>
            </a:r>
            <a:r>
              <a:rPr lang="hr-HR" sz="1800" dirty="0" smtClean="0"/>
              <a:t>is place </a:t>
            </a:r>
            <a:r>
              <a:rPr lang="en-US" sz="1800" dirty="0" smtClean="0"/>
              <a:t> </a:t>
            </a:r>
            <a:r>
              <a:rPr lang="en-US" sz="1800" dirty="0"/>
              <a:t>with the theme of </a:t>
            </a:r>
            <a:r>
              <a:rPr lang="en-US" sz="1800" dirty="0" smtClean="0"/>
              <a:t>Renewable</a:t>
            </a:r>
            <a:r>
              <a:rPr lang="hr-HR" sz="1800" dirty="0" smtClean="0"/>
              <a:t> Energy</a:t>
            </a:r>
            <a:r>
              <a:rPr lang="en-US" sz="1800" dirty="0" smtClean="0"/>
              <a:t> </a:t>
            </a:r>
            <a:r>
              <a:rPr lang="en-US" sz="1800" dirty="0"/>
              <a:t>Resources and Energy Efficiency, which is divided into two parts</a:t>
            </a:r>
            <a:r>
              <a:rPr lang="en-US" sz="1800" dirty="0" smtClean="0"/>
              <a:t>.</a:t>
            </a:r>
            <a:r>
              <a:rPr lang="hr-HR" sz="1800" dirty="0" smtClean="0"/>
              <a:t> </a:t>
            </a:r>
            <a:r>
              <a:rPr lang="hr-HR" sz="1800" dirty="0" err="1" smtClean="0"/>
              <a:t>There</a:t>
            </a:r>
            <a:r>
              <a:rPr lang="hr-HR" sz="1800" dirty="0"/>
              <a:t> </a:t>
            </a:r>
            <a:r>
              <a:rPr lang="hr-HR" sz="1800" dirty="0" smtClean="0"/>
              <a:t>is </a:t>
            </a:r>
            <a:r>
              <a:rPr lang="hr-HR" sz="1800" dirty="0" err="1" smtClean="0"/>
              <a:t>an</a:t>
            </a:r>
            <a:r>
              <a:rPr lang="hr-HR" sz="1800" dirty="0" smtClean="0"/>
              <a:t> </a:t>
            </a:r>
            <a:r>
              <a:rPr lang="hr-HR" sz="1800" dirty="0" err="1" smtClean="0"/>
              <a:t>exhibition</a:t>
            </a:r>
            <a:r>
              <a:rPr lang="hr-HR" sz="1800" dirty="0" smtClean="0"/>
              <a:t> </a:t>
            </a:r>
            <a:r>
              <a:rPr lang="hr-HR" sz="1800" dirty="0" err="1" smtClean="0"/>
              <a:t>part</a:t>
            </a:r>
            <a:r>
              <a:rPr lang="hr-HR" sz="1800" dirty="0" smtClean="0"/>
              <a:t>  </a:t>
            </a:r>
            <a:r>
              <a:rPr lang="hr-HR" sz="1800" dirty="0" err="1" smtClean="0"/>
              <a:t>presenting</a:t>
            </a:r>
            <a:r>
              <a:rPr lang="hr-HR" sz="1800" dirty="0"/>
              <a:t> 83 </a:t>
            </a:r>
            <a:r>
              <a:rPr lang="hr-HR" sz="1800" dirty="0" err="1" smtClean="0"/>
              <a:t>exhibits</a:t>
            </a:r>
            <a:r>
              <a:rPr lang="hr-HR" sz="1800" dirty="0" smtClean="0"/>
              <a:t>  </a:t>
            </a:r>
            <a:r>
              <a:rPr lang="hr-HR" sz="1800" dirty="0" err="1" smtClean="0"/>
              <a:t>and</a:t>
            </a:r>
            <a:r>
              <a:rPr lang="hr-HR" sz="1800" dirty="0" smtClean="0"/>
              <a:t> </a:t>
            </a:r>
            <a:r>
              <a:rPr lang="en-US" sz="1800" dirty="0"/>
              <a:t>separate </a:t>
            </a:r>
            <a:r>
              <a:rPr lang="hr-HR" sz="1800" dirty="0"/>
              <a:t> </a:t>
            </a:r>
            <a:r>
              <a:rPr lang="en-US" sz="1800" dirty="0" smtClean="0"/>
              <a:t>part </a:t>
            </a:r>
            <a:r>
              <a:rPr lang="hr-HR" sz="1800" dirty="0" err="1" smtClean="0"/>
              <a:t>with</a:t>
            </a:r>
            <a:r>
              <a:rPr lang="hr-HR" sz="1800" dirty="0" smtClean="0"/>
              <a:t> </a:t>
            </a:r>
            <a:r>
              <a:rPr lang="en-US" sz="1800" dirty="0" err="1" smtClean="0"/>
              <a:t>EdukaEnergiana</a:t>
            </a:r>
            <a:r>
              <a:rPr lang="en-US" sz="1800" dirty="0" smtClean="0"/>
              <a:t> </a:t>
            </a:r>
            <a:r>
              <a:rPr lang="en-US" sz="1800" dirty="0"/>
              <a:t>library and space for workshops and </a:t>
            </a:r>
            <a:r>
              <a:rPr lang="en-US" sz="1800" dirty="0" smtClean="0"/>
              <a:t>presentations</a:t>
            </a:r>
            <a:r>
              <a:rPr lang="hr-HR" sz="1800" dirty="0" smtClean="0"/>
              <a:t>.</a:t>
            </a:r>
            <a:r>
              <a:rPr lang="en-US" sz="1800" dirty="0"/>
              <a:t> The exhibition part of the department includes nine </a:t>
            </a:r>
            <a:r>
              <a:rPr lang="en-US" sz="1800" dirty="0" smtClean="0"/>
              <a:t>sections</a:t>
            </a:r>
            <a:r>
              <a:rPr lang="hr-HR" sz="1800" dirty="0" smtClean="0"/>
              <a:t>:</a:t>
            </a:r>
            <a:r>
              <a:rPr lang="en-US" sz="1800" dirty="0" smtClean="0"/>
              <a:t> biomass</a:t>
            </a:r>
            <a:r>
              <a:rPr lang="hr-HR" sz="1800" dirty="0" smtClean="0"/>
              <a:t>,</a:t>
            </a:r>
            <a:r>
              <a:rPr lang="en-US" sz="1800" dirty="0" smtClean="0"/>
              <a:t>biofuels</a:t>
            </a:r>
            <a:r>
              <a:rPr lang="en-US" sz="1800" dirty="0"/>
              <a:t>, wind power, solar hot water systems </a:t>
            </a:r>
            <a:r>
              <a:rPr lang="hr-HR" sz="1800" dirty="0"/>
              <a:t>,</a:t>
            </a:r>
            <a:r>
              <a:rPr lang="en-US" sz="1800" dirty="0" smtClean="0"/>
              <a:t>solar </a:t>
            </a:r>
            <a:r>
              <a:rPr lang="en-US" sz="1800" dirty="0"/>
              <a:t>power, heat pumps connected to the </a:t>
            </a:r>
            <a:r>
              <a:rPr lang="en-US" sz="1800" dirty="0" smtClean="0"/>
              <a:t>ground</a:t>
            </a:r>
            <a:r>
              <a:rPr lang="hr-HR" sz="1800" dirty="0" smtClean="0"/>
              <a:t>,</a:t>
            </a:r>
            <a:r>
              <a:rPr lang="en-US" sz="1800" dirty="0" smtClean="0"/>
              <a:t> </a:t>
            </a:r>
            <a:r>
              <a:rPr lang="en-US" sz="1800" dirty="0"/>
              <a:t>hydro </a:t>
            </a:r>
            <a:r>
              <a:rPr lang="en-US" sz="1800" dirty="0" smtClean="0"/>
              <a:t>power</a:t>
            </a:r>
            <a:r>
              <a:rPr lang="hr-HR" sz="1800" dirty="0" smtClean="0"/>
              <a:t> </a:t>
            </a:r>
            <a:r>
              <a:rPr lang="hr-HR" sz="1800" dirty="0" err="1" smtClean="0"/>
              <a:t>and</a:t>
            </a:r>
            <a:r>
              <a:rPr lang="hr-HR" sz="1800" dirty="0" smtClean="0"/>
              <a:t> </a:t>
            </a:r>
            <a:r>
              <a:rPr lang="en-US" sz="1800" dirty="0" smtClean="0"/>
              <a:t>energy </a:t>
            </a:r>
            <a:r>
              <a:rPr lang="en-US" sz="1800" dirty="0"/>
              <a:t>efficiency in </a:t>
            </a:r>
            <a:r>
              <a:rPr lang="en-US" sz="1800" dirty="0" smtClean="0"/>
              <a:t>buildings</a:t>
            </a:r>
            <a:r>
              <a:rPr lang="hr-HR" sz="1800" dirty="0" smtClean="0"/>
              <a:t>.</a:t>
            </a:r>
          </a:p>
          <a:p>
            <a:pPr>
              <a:buFont typeface="Wingdings" pitchFamily="2" charset="2"/>
              <a:buChar char="Ø"/>
            </a:pPr>
            <a:endParaRPr lang="hr-HR" sz="1800" dirty="0" smtClean="0"/>
          </a:p>
          <a:p>
            <a:pPr marL="0" indent="0">
              <a:buNone/>
            </a:pPr>
            <a:endParaRPr lang="hr-HR"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2" y="-99392"/>
            <a:ext cx="2708920" cy="1872208"/>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972" y="5126026"/>
            <a:ext cx="2659732" cy="1883977"/>
          </a:xfrm>
          <a:prstGeom prst="rect">
            <a:avLst/>
          </a:prstGeom>
          <a:ln>
            <a:noFill/>
          </a:ln>
          <a:effectLst>
            <a:softEdge rad="112500"/>
          </a:effectLst>
        </p:spPr>
      </p:pic>
      <p:pic>
        <p:nvPicPr>
          <p:cNvPr id="1026" name="Picture 2" descr="C:\Users\dloncaric\Desktop\OI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1185" y="-225671"/>
            <a:ext cx="3400916" cy="2412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569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107504" y="-16024"/>
            <a:ext cx="9144000" cy="6858000"/>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548680"/>
            <a:ext cx="6668888" cy="1384995"/>
          </a:xfrm>
          <a:prstGeom prst="rect">
            <a:avLst/>
          </a:prstGeom>
          <a:noFill/>
        </p:spPr>
        <p:txBody>
          <a:bodyPr wrap="square" rtlCol="0">
            <a:spAutoFit/>
          </a:bodyPr>
          <a:lstStyle/>
          <a:p>
            <a:r>
              <a:rPr lang="en-US" sz="2800" b="1" dirty="0" smtClean="0"/>
              <a:t>Testing  the I-Scope application  ( </a:t>
            </a:r>
            <a:r>
              <a:rPr lang="en-US" sz="2800" b="1" dirty="0" smtClean="0">
                <a:solidFill>
                  <a:srgbClr val="00B0F0"/>
                </a:solidFill>
              </a:rPr>
              <a:t>„solar irradiation” scenario </a:t>
            </a:r>
            <a:r>
              <a:rPr lang="en-US" sz="2800" b="1" dirty="0" smtClean="0"/>
              <a:t>)</a:t>
            </a:r>
          </a:p>
          <a:p>
            <a:endParaRPr lang="en-US" sz="2800" b="1" dirty="0"/>
          </a:p>
        </p:txBody>
      </p:sp>
      <p:sp>
        <p:nvSpPr>
          <p:cNvPr id="6" name="Content Placeholder 5"/>
          <p:cNvSpPr>
            <a:spLocks noGrp="1"/>
          </p:cNvSpPr>
          <p:nvPr>
            <p:ph idx="1"/>
          </p:nvPr>
        </p:nvSpPr>
        <p:spPr/>
        <p:txBody>
          <a:bodyPr>
            <a:normAutofit/>
          </a:bodyPr>
          <a:lstStyle/>
          <a:p>
            <a:pPr>
              <a:buFont typeface="Wingdings" pitchFamily="2" charset="2"/>
              <a:buChar char="Ø"/>
            </a:pPr>
            <a:endParaRPr lang="hr-HR" sz="1800" dirty="0" smtClean="0"/>
          </a:p>
          <a:p>
            <a:r>
              <a:rPr lang="en-US" sz="1800" b="1" dirty="0" smtClean="0">
                <a:ea typeface="Calibri"/>
                <a:cs typeface="Times New Roman"/>
              </a:rPr>
              <a:t>Meeting with Dr.sc. </a:t>
            </a:r>
            <a:r>
              <a:rPr lang="en-US" sz="1800" b="1" dirty="0" err="1" smtClean="0">
                <a:ea typeface="Calibri"/>
                <a:cs typeface="Times New Roman"/>
              </a:rPr>
              <a:t>Ljubomir</a:t>
            </a:r>
            <a:r>
              <a:rPr lang="en-US" sz="1800" b="1" dirty="0" smtClean="0">
                <a:ea typeface="Calibri"/>
                <a:cs typeface="Times New Roman"/>
              </a:rPr>
              <a:t> </a:t>
            </a:r>
            <a:r>
              <a:rPr lang="en-US" sz="1800" b="1" dirty="0" err="1" smtClean="0">
                <a:ea typeface="Calibri"/>
                <a:cs typeface="Times New Roman"/>
              </a:rPr>
              <a:t>Majdandžić</a:t>
            </a:r>
            <a:r>
              <a:rPr lang="en-US" sz="1800" b="1" dirty="0" smtClean="0">
                <a:ea typeface="Calibri"/>
                <a:cs typeface="Times New Roman"/>
              </a:rPr>
              <a:t>,</a:t>
            </a:r>
            <a:r>
              <a:rPr lang="en-US" sz="1800" b="1" dirty="0" smtClean="0"/>
              <a:t> President of the Croatian Association for Solar Energy</a:t>
            </a:r>
            <a:r>
              <a:rPr lang="en-US" sz="1800" dirty="0" smtClean="0"/>
              <a:t> </a:t>
            </a:r>
            <a:r>
              <a:rPr lang="en-US" sz="1800" b="1" dirty="0" smtClean="0">
                <a:ea typeface="Calibri"/>
                <a:cs typeface="Times New Roman"/>
              </a:rPr>
              <a:t>– March, 24th 2015</a:t>
            </a:r>
          </a:p>
          <a:p>
            <a:endParaRPr lang="en-US" sz="1800" dirty="0" smtClean="0"/>
          </a:p>
          <a:p>
            <a:pPr>
              <a:buFont typeface="Wingdings" pitchFamily="2" charset="2"/>
              <a:buChar char="Ø"/>
            </a:pPr>
            <a:r>
              <a:rPr lang="hr-HR" sz="1800" dirty="0" smtClean="0"/>
              <a:t>t</a:t>
            </a:r>
            <a:r>
              <a:rPr lang="en-US" sz="1800" dirty="0" err="1" smtClean="0"/>
              <a:t>esting</a:t>
            </a:r>
            <a:r>
              <a:rPr lang="en-US" sz="1800" dirty="0" smtClean="0"/>
              <a:t> and validation of calculated data on the example of  the Main building of City Administration  with installed PV power plant of 28,8kW (based on comp</a:t>
            </a:r>
            <a:r>
              <a:rPr lang="hr-HR" sz="1800" dirty="0" smtClean="0"/>
              <a:t>a</a:t>
            </a:r>
            <a:r>
              <a:rPr lang="en-US" sz="1800" dirty="0" smtClean="0"/>
              <a:t>ring the </a:t>
            </a:r>
            <a:r>
              <a:rPr lang="en-US" sz="1800" dirty="0" err="1" smtClean="0"/>
              <a:t>dat</a:t>
            </a:r>
            <a:r>
              <a:rPr lang="hr-HR" sz="1800" dirty="0" smtClean="0"/>
              <a:t>a</a:t>
            </a:r>
            <a:r>
              <a:rPr lang="en-US" sz="1800" dirty="0" smtClean="0"/>
              <a:t> between actual production and I-</a:t>
            </a:r>
            <a:r>
              <a:rPr lang="hr-HR" sz="1800" dirty="0" smtClean="0"/>
              <a:t>S</a:t>
            </a:r>
            <a:r>
              <a:rPr lang="en-US" sz="1800" dirty="0" smtClean="0"/>
              <a:t>cope calculation)</a:t>
            </a:r>
          </a:p>
          <a:p>
            <a:pPr>
              <a:buFont typeface="Wingdings" pitchFamily="2" charset="2"/>
              <a:buChar char="Ø"/>
            </a:pPr>
            <a:r>
              <a:rPr lang="hr-HR" sz="1800" dirty="0" smtClean="0"/>
              <a:t>t</a:t>
            </a:r>
            <a:r>
              <a:rPr lang="en-US" sz="1800" dirty="0" err="1" smtClean="0"/>
              <a:t>esting</a:t>
            </a:r>
            <a:r>
              <a:rPr lang="en-US" sz="1800" dirty="0" smtClean="0"/>
              <a:t> was carried out on the example of the </a:t>
            </a:r>
            <a:r>
              <a:rPr lang="en-US" sz="1800" dirty="0" err="1" smtClean="0"/>
              <a:t>Meštrović</a:t>
            </a:r>
            <a:r>
              <a:rPr lang="en-US" sz="1800" dirty="0" smtClean="0"/>
              <a:t> Pavilion and the City Administrative  building</a:t>
            </a:r>
          </a:p>
          <a:p>
            <a:pPr marL="0" indent="0">
              <a:buNone/>
            </a:pPr>
            <a:endParaRPr lang="hr-HR" sz="18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4477082"/>
            <a:ext cx="3312368" cy="1760229"/>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4005064"/>
            <a:ext cx="2880319" cy="1847850"/>
          </a:xfrm>
          <a:prstGeom prst="rect">
            <a:avLst/>
          </a:prstGeom>
          <a:ln>
            <a:noFill/>
          </a:ln>
          <a:effectLst>
            <a:softEdge rad="112500"/>
          </a:effectLst>
        </p:spPr>
      </p:pic>
    </p:spTree>
    <p:extLst>
      <p:ext uri="{BB962C8B-B14F-4D97-AF65-F5344CB8AC3E}">
        <p14:creationId xmlns:p14="http://schemas.microsoft.com/office/powerpoint/2010/main" val="56182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107504" y="-16024"/>
            <a:ext cx="9144000" cy="6858000"/>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548680"/>
            <a:ext cx="6668888" cy="1384995"/>
          </a:xfrm>
          <a:prstGeom prst="rect">
            <a:avLst/>
          </a:prstGeom>
          <a:noFill/>
        </p:spPr>
        <p:txBody>
          <a:bodyPr wrap="square" rtlCol="0">
            <a:spAutoFit/>
          </a:bodyPr>
          <a:lstStyle/>
          <a:p>
            <a:r>
              <a:rPr lang="hr-HR" sz="2800" b="1" dirty="0" err="1"/>
              <a:t>T</a:t>
            </a:r>
            <a:r>
              <a:rPr lang="hr-HR" sz="2800" b="1" dirty="0" err="1" smtClean="0"/>
              <a:t>esting</a:t>
            </a:r>
            <a:r>
              <a:rPr lang="hr-HR" sz="2800" b="1" dirty="0" smtClean="0"/>
              <a:t> I-</a:t>
            </a:r>
            <a:r>
              <a:rPr lang="hr-HR" sz="2800" b="1" dirty="0" err="1" smtClean="0"/>
              <a:t>Scope</a:t>
            </a:r>
            <a:r>
              <a:rPr lang="hr-HR" sz="2800" b="1" dirty="0" smtClean="0"/>
              <a:t> </a:t>
            </a:r>
            <a:r>
              <a:rPr lang="hr-HR" sz="2800" b="1" dirty="0" err="1" smtClean="0"/>
              <a:t>application</a:t>
            </a:r>
            <a:r>
              <a:rPr lang="hr-HR" sz="2800" b="1" dirty="0" smtClean="0"/>
              <a:t> </a:t>
            </a:r>
            <a:r>
              <a:rPr lang="hr-HR" sz="2800" b="1" dirty="0"/>
              <a:t> </a:t>
            </a:r>
            <a:r>
              <a:rPr lang="hr-HR" sz="2800" b="1" dirty="0" smtClean="0"/>
              <a:t>( </a:t>
            </a:r>
            <a:r>
              <a:rPr lang="hr-HR" sz="2800" b="1" dirty="0" smtClean="0">
                <a:solidFill>
                  <a:srgbClr val="00B0F0"/>
                </a:solidFill>
              </a:rPr>
              <a:t>„</a:t>
            </a:r>
            <a:r>
              <a:rPr lang="hr-HR" sz="2800" b="1" dirty="0" err="1" smtClean="0">
                <a:solidFill>
                  <a:srgbClr val="00B0F0"/>
                </a:solidFill>
              </a:rPr>
              <a:t>solar</a:t>
            </a:r>
            <a:r>
              <a:rPr lang="hr-HR" sz="2800" b="1" dirty="0" smtClean="0">
                <a:solidFill>
                  <a:srgbClr val="00B0F0"/>
                </a:solidFill>
              </a:rPr>
              <a:t> </a:t>
            </a:r>
            <a:r>
              <a:rPr lang="hr-HR" sz="2800" b="1" dirty="0" err="1" smtClean="0">
                <a:solidFill>
                  <a:srgbClr val="00B0F0"/>
                </a:solidFill>
              </a:rPr>
              <a:t>irradiation</a:t>
            </a:r>
            <a:r>
              <a:rPr lang="hr-HR" sz="2800" b="1" dirty="0" smtClean="0">
                <a:solidFill>
                  <a:srgbClr val="00B0F0"/>
                </a:solidFill>
              </a:rPr>
              <a:t>” </a:t>
            </a:r>
            <a:r>
              <a:rPr lang="hr-HR" sz="2800" b="1" dirty="0" err="1" smtClean="0">
                <a:solidFill>
                  <a:srgbClr val="00B0F0"/>
                </a:solidFill>
              </a:rPr>
              <a:t>scenario</a:t>
            </a:r>
            <a:r>
              <a:rPr lang="hr-HR" sz="2800" b="1" dirty="0" smtClean="0">
                <a:solidFill>
                  <a:srgbClr val="00B0F0"/>
                </a:solidFill>
              </a:rPr>
              <a:t> </a:t>
            </a:r>
            <a:r>
              <a:rPr lang="hr-HR" sz="2800" b="1" dirty="0" smtClean="0"/>
              <a:t>)</a:t>
            </a:r>
            <a:endParaRPr lang="hr-HR" sz="2800" b="1" dirty="0"/>
          </a:p>
          <a:p>
            <a:endParaRPr lang="hr-HR" sz="2800" b="1" dirty="0"/>
          </a:p>
        </p:txBody>
      </p:sp>
      <p:sp>
        <p:nvSpPr>
          <p:cNvPr id="6" name="Content Placeholder 5"/>
          <p:cNvSpPr>
            <a:spLocks noGrp="1"/>
          </p:cNvSpPr>
          <p:nvPr>
            <p:ph idx="1"/>
          </p:nvPr>
        </p:nvSpPr>
        <p:spPr/>
        <p:txBody>
          <a:bodyPr>
            <a:normAutofit/>
          </a:bodyPr>
          <a:lstStyle/>
          <a:p>
            <a:pPr marL="0" indent="0">
              <a:buNone/>
            </a:pPr>
            <a:endParaRPr lang="hr-HR" sz="1800" dirty="0" smtClean="0"/>
          </a:p>
          <a:p>
            <a:pPr>
              <a:buFont typeface="Wingdings" pitchFamily="2" charset="2"/>
              <a:buChar char="Ø"/>
            </a:pPr>
            <a:r>
              <a:rPr lang="hr-HR" sz="1800" dirty="0"/>
              <a:t>t</a:t>
            </a:r>
            <a:r>
              <a:rPr lang="en-US" sz="1800" dirty="0" smtClean="0"/>
              <a:t>he data of actual produced electricity on installed PV power plant (28,8kW) o</a:t>
            </a:r>
            <a:r>
              <a:rPr lang="hr-HR" sz="1800" dirty="0" smtClean="0"/>
              <a:t>f</a:t>
            </a:r>
            <a:r>
              <a:rPr lang="en-US" sz="1800" dirty="0" smtClean="0"/>
              <a:t> </a:t>
            </a:r>
            <a:r>
              <a:rPr lang="hr-HR" sz="1800" dirty="0" err="1" smtClean="0"/>
              <a:t>the</a:t>
            </a:r>
            <a:r>
              <a:rPr lang="hr-HR" sz="1800" dirty="0" smtClean="0"/>
              <a:t> </a:t>
            </a:r>
            <a:r>
              <a:rPr lang="en-US" sz="1800" dirty="0" smtClean="0"/>
              <a:t>Main building of City Administration </a:t>
            </a:r>
          </a:p>
          <a:p>
            <a:pPr marL="0" indent="0">
              <a:buNone/>
            </a:pPr>
            <a:endParaRPr lang="hr-HR" sz="1800" dirty="0"/>
          </a:p>
          <a:p>
            <a:pPr>
              <a:buFont typeface="Wingdings" pitchFamily="2" charset="2"/>
              <a:buChar char="Ø"/>
            </a:pPr>
            <a:endParaRPr lang="hr-HR" sz="1800" dirty="0"/>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578" y="2939690"/>
            <a:ext cx="1266405" cy="2865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9147" y="2795675"/>
            <a:ext cx="5394322" cy="315360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068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6" descr="bg.jp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107504" y="-16024"/>
            <a:ext cx="9144000" cy="6858000"/>
          </a:xfrm>
          <a:prstGeom prst="rect">
            <a:avLst/>
          </a:prstGeom>
          <a:noFill/>
          <a:ln w="9525">
            <a:noFill/>
            <a:miter lim="800000"/>
            <a:headEnd/>
            <a:tailEnd/>
          </a:ln>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6020133"/>
            <a:ext cx="2968625" cy="676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3568" y="548680"/>
            <a:ext cx="6668888" cy="1384995"/>
          </a:xfrm>
          <a:prstGeom prst="rect">
            <a:avLst/>
          </a:prstGeom>
          <a:noFill/>
        </p:spPr>
        <p:txBody>
          <a:bodyPr wrap="square" rtlCol="0">
            <a:spAutoFit/>
          </a:bodyPr>
          <a:lstStyle/>
          <a:p>
            <a:r>
              <a:rPr lang="hr-HR" sz="2800" b="1" dirty="0" err="1"/>
              <a:t>T</a:t>
            </a:r>
            <a:r>
              <a:rPr lang="hr-HR" sz="2800" b="1" dirty="0" err="1" smtClean="0"/>
              <a:t>esting</a:t>
            </a:r>
            <a:r>
              <a:rPr lang="hr-HR" sz="2800" b="1" dirty="0" smtClean="0"/>
              <a:t> </a:t>
            </a:r>
            <a:r>
              <a:rPr lang="hr-HR" sz="2800" b="1" dirty="0" err="1" smtClean="0"/>
              <a:t>the</a:t>
            </a:r>
            <a:r>
              <a:rPr lang="hr-HR" sz="2800" b="1" dirty="0" smtClean="0"/>
              <a:t> I-</a:t>
            </a:r>
            <a:r>
              <a:rPr lang="hr-HR" sz="2800" b="1" dirty="0" err="1" smtClean="0"/>
              <a:t>Scope</a:t>
            </a:r>
            <a:r>
              <a:rPr lang="hr-HR" sz="2800" b="1" dirty="0" smtClean="0"/>
              <a:t> </a:t>
            </a:r>
            <a:r>
              <a:rPr lang="hr-HR" sz="2800" b="1" dirty="0" err="1" smtClean="0"/>
              <a:t>application</a:t>
            </a:r>
            <a:r>
              <a:rPr lang="hr-HR" sz="2800" b="1" dirty="0" smtClean="0"/>
              <a:t> </a:t>
            </a:r>
            <a:r>
              <a:rPr lang="hr-HR" sz="2800" b="1" dirty="0"/>
              <a:t> </a:t>
            </a:r>
            <a:r>
              <a:rPr lang="hr-HR" sz="2800" b="1" dirty="0" smtClean="0"/>
              <a:t>( </a:t>
            </a:r>
            <a:r>
              <a:rPr lang="hr-HR" sz="2800" b="1" dirty="0" smtClean="0">
                <a:solidFill>
                  <a:srgbClr val="00B0F0"/>
                </a:solidFill>
              </a:rPr>
              <a:t>„</a:t>
            </a:r>
            <a:r>
              <a:rPr lang="hr-HR" sz="2800" b="1" dirty="0" err="1" smtClean="0">
                <a:solidFill>
                  <a:srgbClr val="00B0F0"/>
                </a:solidFill>
              </a:rPr>
              <a:t>solar</a:t>
            </a:r>
            <a:r>
              <a:rPr lang="hr-HR" sz="2800" b="1" dirty="0" smtClean="0">
                <a:solidFill>
                  <a:srgbClr val="00B0F0"/>
                </a:solidFill>
              </a:rPr>
              <a:t> </a:t>
            </a:r>
            <a:r>
              <a:rPr lang="hr-HR" sz="2800" b="1" dirty="0" err="1" smtClean="0">
                <a:solidFill>
                  <a:srgbClr val="00B0F0"/>
                </a:solidFill>
              </a:rPr>
              <a:t>irradiation</a:t>
            </a:r>
            <a:r>
              <a:rPr lang="hr-HR" sz="2800" b="1" dirty="0" smtClean="0">
                <a:solidFill>
                  <a:srgbClr val="00B0F0"/>
                </a:solidFill>
              </a:rPr>
              <a:t>” </a:t>
            </a:r>
            <a:r>
              <a:rPr lang="hr-HR" sz="2800" b="1" dirty="0" err="1" smtClean="0">
                <a:solidFill>
                  <a:srgbClr val="00B0F0"/>
                </a:solidFill>
              </a:rPr>
              <a:t>scenario</a:t>
            </a:r>
            <a:r>
              <a:rPr lang="hr-HR" sz="2800" b="1" dirty="0" smtClean="0">
                <a:solidFill>
                  <a:srgbClr val="00B0F0"/>
                </a:solidFill>
              </a:rPr>
              <a:t> </a:t>
            </a:r>
            <a:r>
              <a:rPr lang="hr-HR" sz="2800" b="1" dirty="0" smtClean="0"/>
              <a:t>)</a:t>
            </a:r>
            <a:endParaRPr lang="hr-HR" sz="2800" b="1" dirty="0"/>
          </a:p>
          <a:p>
            <a:endParaRPr lang="hr-HR" sz="2800" b="1" dirty="0"/>
          </a:p>
        </p:txBody>
      </p:sp>
      <p:sp>
        <p:nvSpPr>
          <p:cNvPr id="6" name="Content Placeholder 5"/>
          <p:cNvSpPr>
            <a:spLocks noGrp="1"/>
          </p:cNvSpPr>
          <p:nvPr>
            <p:ph idx="1"/>
          </p:nvPr>
        </p:nvSpPr>
        <p:spPr/>
        <p:txBody>
          <a:bodyPr>
            <a:normAutofit/>
          </a:bodyPr>
          <a:lstStyle/>
          <a:p>
            <a:pPr>
              <a:buFont typeface="Wingdings" pitchFamily="2" charset="2"/>
              <a:buChar char="Ø"/>
            </a:pPr>
            <a:endParaRPr lang="hr-HR" sz="1800" dirty="0" smtClean="0"/>
          </a:p>
          <a:p>
            <a:pPr marL="0" indent="0">
              <a:buNone/>
            </a:pPr>
            <a:endParaRPr lang="hr-HR" sz="1800" dirty="0" smtClean="0"/>
          </a:p>
        </p:txBody>
      </p:sp>
      <p:pic>
        <p:nvPicPr>
          <p:cNvPr id="7" name="Picture 2" descr="C:\Users\kercegovac\AppData\Local\Microsoft\Windows\Temporary Internet Files\Content.Outlook\T5R42RJF\PV_Trg_S_Radic_1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700808"/>
            <a:ext cx="7704856" cy="4190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7184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2581</TotalTime>
  <Words>1379</Words>
  <Application>Microsoft Office PowerPoint</Application>
  <PresentationFormat>On-screen Show (4:3)</PresentationFormat>
  <Paragraphs>127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          i-SCOPE- interoperable Smart City services through an Open Platform for urban Ecosystems  Experience of pilots Bruxelles, September 15th, 2015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User’s experience and satisfaction</vt:lpstr>
      <vt:lpstr>Project endorsed by City of Zagreb</vt:lpstr>
      <vt:lpstr>Project endorsed by City of Zagreb</vt:lpstr>
      <vt:lpstr>Involving citizens and more experts</vt:lpstr>
      <vt:lpstr>Suggestions</vt:lpstr>
      <vt:lpstr>Damir Loncaric  City of Zagreb  City Office for Energy, Environment and Sustainable Development   E-mail: damir.loncaric@zagreb.hr </vt:lpstr>
    </vt:vector>
  </TitlesOfParts>
  <Company>Grad Zagreb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Šimić</dc:creator>
  <cp:lastModifiedBy>Damir Lončarić</cp:lastModifiedBy>
  <cp:revision>190</cp:revision>
  <dcterms:created xsi:type="dcterms:W3CDTF">2013-09-19T10:39:02Z</dcterms:created>
  <dcterms:modified xsi:type="dcterms:W3CDTF">2017-08-03T09:15:50Z</dcterms:modified>
</cp:coreProperties>
</file>